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8" r:id="rId3"/>
    <p:sldId id="259" r:id="rId4"/>
    <p:sldId id="267" r:id="rId5"/>
    <p:sldId id="268" r:id="rId6"/>
    <p:sldId id="269" r:id="rId7"/>
    <p:sldId id="270" r:id="rId8"/>
    <p:sldId id="275" r:id="rId9"/>
    <p:sldId id="276" r:id="rId10"/>
    <p:sldId id="274" r:id="rId11"/>
    <p:sldId id="273" r:id="rId12"/>
    <p:sldId id="277" r:id="rId13"/>
    <p:sldId id="279" r:id="rId14"/>
    <p:sldId id="278" r:id="rId15"/>
    <p:sldId id="28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Helvetica Neue" panose="0200050300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6"/>
    <a:srgbClr val="DDE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BB24849-B7FC-417A-B56C-8098C3E5416E}">
  <a:tblStyle styleId="{1BB24849-B7FC-417A-B56C-8098C3E5416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04"/>
  </p:normalViewPr>
  <p:slideViewPr>
    <p:cSldViewPr snapToGrid="0" snapToObjects="1">
      <p:cViewPr varScale="1">
        <p:scale>
          <a:sx n="87" d="100"/>
          <a:sy n="87" d="100"/>
        </p:scale>
        <p:origin x="10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332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787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87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624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613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162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643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824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146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000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000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7427b3ed8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g297427b3ed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36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net.ru/links/e20042a63d84df13071c35249f60ce83/vmp548.pdf" TargetMode="External"/><Relationship Id="rId3" Type="http://schemas.openxmlformats.org/officeDocument/2006/relationships/hyperlink" Target="https://publikationen.sulb.uni-saarland.de/bitstream/20.500.11880/26233/1/preprint_39_01.pdf" TargetMode="External"/><Relationship Id="rId7" Type="http://schemas.openxmlformats.org/officeDocument/2006/relationships/hyperlink" Target="https://sma.epfl.ch/~anchpcommon/publications/cime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9.02334.pdf" TargetMode="External"/><Relationship Id="rId5" Type="http://schemas.openxmlformats.org/officeDocument/2006/relationships/hyperlink" Target="https://arxiv.org/pdf/1502.07838.pdf" TargetMode="External"/><Relationship Id="rId4" Type="http://schemas.openxmlformats.org/officeDocument/2006/relationships/hyperlink" Target="https://www.math.hkbu.edu.hk/ICM/pdf/08-10.pdf" TargetMode="External"/><Relationship Id="rId9" Type="http://schemas.openxmlformats.org/officeDocument/2006/relationships/hyperlink" Target="https://github.com/ol3gka/AI_Masters_NLA_project_1_Matrix_Master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230925" y="1122375"/>
            <a:ext cx="117303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-RU" sz="4500">
                <a:latin typeface="Arial"/>
                <a:ea typeface="Arial"/>
                <a:cs typeface="Arial"/>
                <a:sym typeface="Arial"/>
              </a:rPr>
              <a:t>Принцип максимального объема в крестовых аппроксимациях матриц</a:t>
            </a:r>
            <a:endParaRPr sz="4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3073426" y="3643011"/>
            <a:ext cx="6045300" cy="7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Команда «MatrixMasters»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/>
          <p:nvPr/>
        </p:nvSpPr>
        <p:spPr>
          <a:xfrm rot="10800000" flipH="1">
            <a:off x="0" y="-1"/>
            <a:ext cx="8898340" cy="600502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 flipH="1">
            <a:off x="3293660" y="6257498"/>
            <a:ext cx="8898340" cy="600502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11125200" y="6391694"/>
            <a:ext cx="10508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8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4" name="Google Shape;94;p13"/>
          <p:cNvGrpSpPr/>
          <p:nvPr/>
        </p:nvGrpSpPr>
        <p:grpSpPr>
          <a:xfrm>
            <a:off x="9859109" y="1265993"/>
            <a:ext cx="1445341" cy="1445342"/>
            <a:chOff x="8917859" y="1122362"/>
            <a:chExt cx="1445341" cy="1445342"/>
          </a:xfrm>
        </p:grpSpPr>
        <p:sp>
          <p:nvSpPr>
            <p:cNvPr id="95" name="Google Shape;95;p13"/>
            <p:cNvSpPr/>
            <p:nvPr/>
          </p:nvSpPr>
          <p:spPr>
            <a:xfrm>
              <a:off x="10167168" y="1122362"/>
              <a:ext cx="196032" cy="144534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 rot="5400000">
              <a:off x="9542513" y="497707"/>
              <a:ext cx="196032" cy="144534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3"/>
          <p:cNvGrpSpPr/>
          <p:nvPr/>
        </p:nvGrpSpPr>
        <p:grpSpPr>
          <a:xfrm rot="10800000">
            <a:off x="858829" y="3307342"/>
            <a:ext cx="1445341" cy="1445342"/>
            <a:chOff x="8917859" y="1122362"/>
            <a:chExt cx="1445341" cy="1445342"/>
          </a:xfrm>
        </p:grpSpPr>
        <p:sp>
          <p:nvSpPr>
            <p:cNvPr id="98" name="Google Shape;98;p13"/>
            <p:cNvSpPr/>
            <p:nvPr/>
          </p:nvSpPr>
          <p:spPr>
            <a:xfrm>
              <a:off x="10167168" y="1122362"/>
              <a:ext cx="196032" cy="144534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 rot="5400000">
              <a:off x="9542513" y="497707"/>
              <a:ext cx="196032" cy="144534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3"/>
          <p:cNvSpPr txBox="1"/>
          <p:nvPr/>
        </p:nvSpPr>
        <p:spPr>
          <a:xfrm>
            <a:off x="8481600" y="4417000"/>
            <a:ext cx="2773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Подготовили: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1) Середа Константин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2) Николаев Олег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3) Гавриш Борис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4) Матевосова Анастасия</a:t>
            </a:r>
            <a:endParaRPr sz="16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4842300" y="6170750"/>
            <a:ext cx="25077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ru-RU" sz="1700">
                <a:latin typeface="Arial"/>
                <a:ea typeface="Arial"/>
                <a:cs typeface="Arial"/>
                <a:sym typeface="Arial"/>
              </a:rPr>
              <a:t>Москва, 2023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600"/>
            </a:pP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Использование </a:t>
            </a:r>
            <a:r>
              <a:rPr lang="en-US" sz="2600" b="1" dirty="0" err="1">
                <a:latin typeface="Arial"/>
                <a:ea typeface="Arial"/>
                <a:cs typeface="Arial"/>
                <a:sym typeface="Arial"/>
              </a:rPr>
              <a:t>maxvol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в приложениях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270163" y="1108728"/>
            <a:ext cx="11651700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600" dirty="0"/>
              <a:t>Задача </a:t>
            </a:r>
            <a:r>
              <a:rPr lang="en-GB" sz="1600" i="1" dirty="0"/>
              <a:t>Optimal soil sampling design</a:t>
            </a:r>
            <a:r>
              <a:rPr lang="ru-RU" sz="1600" i="1" dirty="0"/>
              <a:t>: </a:t>
            </a:r>
            <a:r>
              <a:rPr lang="ru-RU" sz="1600" dirty="0"/>
              <a:t>требуется определить набор точек для взятия проб почвы, по которым можно восстановить тип почв некоторой области</a:t>
            </a:r>
            <a:r>
              <a:rPr lang="en-US" sz="1600" dirty="0"/>
              <a:t>.</a:t>
            </a:r>
            <a:endParaRPr lang="en-GB" sz="1600" i="1" dirty="0"/>
          </a:p>
          <a:p>
            <a:pPr lvl="0">
              <a:lnSpc>
                <a:spcPct val="115000"/>
              </a:lnSpc>
            </a:pPr>
            <a:endParaRPr lang="ru-RU" sz="1600" dirty="0"/>
          </a:p>
        </p:txBody>
      </p:sp>
      <p:cxnSp>
        <p:nvCxnSpPr>
          <p:cNvPr id="204" name="Google Shape;204;p16"/>
          <p:cNvCxnSpPr/>
          <p:nvPr/>
        </p:nvCxnSpPr>
        <p:spPr>
          <a:xfrm>
            <a:off x="362078" y="1779725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92;p13">
            <a:extLst>
              <a:ext uri="{FF2B5EF4-FFF2-40B4-BE49-F238E27FC236}">
                <a16:creationId xmlns:a16="http://schemas.microsoft.com/office/drawing/2014/main" id="{C30E151D-ED84-F241-A352-01D3E6C63574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175;p25">
            <a:extLst>
              <a:ext uri="{FF2B5EF4-FFF2-40B4-BE49-F238E27FC236}">
                <a16:creationId xmlns:a16="http://schemas.microsoft.com/office/drawing/2014/main" id="{5F61398A-73B0-7F4D-8BF6-6815066BB8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79" y="1972940"/>
            <a:ext cx="4023942" cy="441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6;p25">
            <a:extLst>
              <a:ext uri="{FF2B5EF4-FFF2-40B4-BE49-F238E27FC236}">
                <a16:creationId xmlns:a16="http://schemas.microsoft.com/office/drawing/2014/main" id="{225FB35F-23F4-B446-8BE7-D61A1388DC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937" y="1972940"/>
            <a:ext cx="3209222" cy="401378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C1CE9A-74EE-1744-A36B-4DA8637E3A85}"/>
              </a:ext>
            </a:extLst>
          </p:cNvPr>
          <p:cNvSpPr txBox="1"/>
          <p:nvPr/>
        </p:nvSpPr>
        <p:spPr>
          <a:xfrm>
            <a:off x="7723009" y="2363855"/>
            <a:ext cx="4156028" cy="298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lvl="0" algn="just">
              <a:buSzPts val="1000"/>
            </a:pPr>
            <a:r>
              <a:rPr lang="ru-RU" sz="1700" dirty="0"/>
              <a:t>Методом </a:t>
            </a:r>
            <a:r>
              <a:rPr lang="en-GB" sz="1700" dirty="0" err="1"/>
              <a:t>rect-maxvol</a:t>
            </a:r>
            <a:r>
              <a:rPr lang="en-GB" sz="1700" dirty="0"/>
              <a:t> </a:t>
            </a:r>
            <a:r>
              <a:rPr lang="ru-RU" sz="1700" dirty="0"/>
              <a:t>выбираются точки, которые достаточно хорошо позволяют приблизить всю местность</a:t>
            </a:r>
          </a:p>
          <a:p>
            <a:pPr marL="165100" lvl="0" algn="just">
              <a:buSzPts val="1000"/>
            </a:pPr>
            <a:endParaRPr lang="ru-RU" sz="1700" dirty="0"/>
          </a:p>
          <a:p>
            <a:pPr marL="165100" lvl="0" algn="just">
              <a:buSzPts val="1000"/>
            </a:pPr>
            <a:r>
              <a:rPr lang="ru-RU" sz="1700" dirty="0"/>
              <a:t>Его скорость работы достаточна, чтобы обработать матрицы признакового описания большого объема, что позволяет использовать на практике </a:t>
            </a: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ru-RU" sz="1700" dirty="0">
              <a:solidFill>
                <a:schemeClr val="dk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710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600"/>
            </a:pP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Сравнение </a:t>
            </a:r>
            <a:r>
              <a:rPr lang="en-US" sz="2600" b="1" dirty="0" err="1">
                <a:latin typeface="Arial"/>
                <a:ea typeface="Arial"/>
                <a:cs typeface="Arial"/>
                <a:sym typeface="Arial"/>
              </a:rPr>
              <a:t>maxvol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, SVD </a:t>
            </a: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QR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270163" y="1108728"/>
            <a:ext cx="11651700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600" dirty="0"/>
              <a:t>Было решено провести сравнение стандартных аппроксимаций (</a:t>
            </a:r>
            <a:r>
              <a:rPr lang="en-US" sz="1600" dirty="0"/>
              <a:t>SVD, QR)</a:t>
            </a:r>
            <a:r>
              <a:rPr lang="ru-RU" sz="1600" dirty="0"/>
              <a:t> и метода </a:t>
            </a:r>
            <a:r>
              <a:rPr lang="en-US" sz="1600" dirty="0" err="1"/>
              <a:t>maxvol</a:t>
            </a:r>
            <a:r>
              <a:rPr lang="ru-RU" sz="1600" dirty="0"/>
              <a:t> с переменными направлениями: сначала на случайных матрицах</a:t>
            </a:r>
            <a:r>
              <a:rPr lang="en-US" sz="1600" dirty="0"/>
              <a:t>, </a:t>
            </a:r>
            <a:r>
              <a:rPr lang="ru-RU" sz="1600" dirty="0"/>
              <a:t>затем на матрицах с экспоненциально убывающими </a:t>
            </a:r>
            <a:r>
              <a:rPr lang="ru-RU" sz="1600" dirty="0" err="1"/>
              <a:t>синг</a:t>
            </a:r>
            <a:r>
              <a:rPr lang="en-US" sz="1600" dirty="0"/>
              <a:t>. </a:t>
            </a:r>
            <a:r>
              <a:rPr lang="ru-RU" sz="1600" dirty="0"/>
              <a:t>числами</a:t>
            </a:r>
            <a:r>
              <a:rPr lang="en-US" sz="1600" dirty="0"/>
              <a:t>.</a:t>
            </a:r>
            <a:endParaRPr lang="ru-RU" sz="1600" dirty="0"/>
          </a:p>
        </p:txBody>
      </p:sp>
      <p:cxnSp>
        <p:nvCxnSpPr>
          <p:cNvPr id="204" name="Google Shape;204;p16"/>
          <p:cNvCxnSpPr/>
          <p:nvPr/>
        </p:nvCxnSpPr>
        <p:spPr>
          <a:xfrm>
            <a:off x="362078" y="1779725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92;p13">
            <a:extLst>
              <a:ext uri="{FF2B5EF4-FFF2-40B4-BE49-F238E27FC236}">
                <a16:creationId xmlns:a16="http://schemas.microsoft.com/office/drawing/2014/main" id="{C30E151D-ED84-F241-A352-01D3E6C63574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27845-F3C2-CA44-933D-81D5411813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0712" y="1836014"/>
            <a:ext cx="4899149" cy="4022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18E48C-B01C-9046-A501-1D4237581443}"/>
              </a:ext>
            </a:extLst>
          </p:cNvPr>
          <p:cNvSpPr txBox="1"/>
          <p:nvPr/>
        </p:nvSpPr>
        <p:spPr>
          <a:xfrm>
            <a:off x="358624" y="5852269"/>
            <a:ext cx="10839163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b="1" dirty="0">
                <a:solidFill>
                  <a:schemeClr val="dk1"/>
                </a:solidFill>
                <a:latin typeface="+mn-lt"/>
              </a:rPr>
              <a:t>Вывод: </a:t>
            </a:r>
            <a:r>
              <a:rPr lang="ru-RU" sz="1400" dirty="0">
                <a:solidFill>
                  <a:schemeClr val="dk1"/>
                </a:solidFill>
                <a:latin typeface="+mn-lt"/>
              </a:rPr>
              <a:t>в обоих случаях </a:t>
            </a:r>
            <a:r>
              <a:rPr lang="en-US" sz="1400" dirty="0" err="1">
                <a:solidFill>
                  <a:schemeClr val="dk1"/>
                </a:solidFill>
                <a:latin typeface="+mn-lt"/>
              </a:rPr>
              <a:t>maxvol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</a:rPr>
              <a:t>работает быстрее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ru-RU" sz="1400" dirty="0">
                <a:solidFill>
                  <a:schemeClr val="dk1"/>
                </a:solidFill>
                <a:latin typeface="+mn-lt"/>
              </a:rPr>
              <a:t>однако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</a:t>
            </a:r>
            <a:r>
              <a:rPr lang="ru-RU" sz="1400" dirty="0">
                <a:solidFill>
                  <a:schemeClr val="dk1"/>
                </a:solidFill>
                <a:latin typeface="+mn-lt"/>
              </a:rPr>
              <a:t> если сингулярные числа матрицы случайны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</a:t>
            </a:r>
            <a:r>
              <a:rPr lang="ru-RU" sz="1400" dirty="0">
                <a:solidFill>
                  <a:schemeClr val="dk1"/>
                </a:solidFill>
                <a:latin typeface="+mn-lt"/>
              </a:rPr>
              <a:t> относительная ошибка по норме Чебышева большая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ru-RU" sz="1400" dirty="0">
                <a:solidFill>
                  <a:schemeClr val="dk1"/>
                </a:solidFill>
                <a:latin typeface="+mn-lt"/>
              </a:rPr>
              <a:t>а если они быстро убывают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, </a:t>
            </a:r>
            <a:r>
              <a:rPr lang="ru-RU" sz="1400" dirty="0">
                <a:solidFill>
                  <a:schemeClr val="dk1"/>
                </a:solidFill>
                <a:latin typeface="+mn-lt"/>
              </a:rPr>
              <a:t>то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 </a:t>
            </a:r>
            <a:r>
              <a:rPr lang="ru-RU" sz="1400" dirty="0">
                <a:solidFill>
                  <a:schemeClr val="dk1"/>
                </a:solidFill>
                <a:latin typeface="+mn-lt"/>
              </a:rPr>
              <a:t>построенный метод дает лучшую аппроксимацию</a:t>
            </a:r>
            <a:r>
              <a:rPr lang="en-US" sz="1400" dirty="0">
                <a:solidFill>
                  <a:schemeClr val="dk1"/>
                </a:solidFill>
                <a:latin typeface="+mn-lt"/>
              </a:rPr>
              <a:t>.</a:t>
            </a:r>
            <a:r>
              <a:rPr lang="ru-RU" sz="1400" dirty="0">
                <a:solidFill>
                  <a:schemeClr val="dk1"/>
                </a:solidFill>
                <a:latin typeface="+mn-lt"/>
              </a:rPr>
              <a:t> </a:t>
            </a:r>
            <a:endParaRPr lang="ru-RU" i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6A3EA1-8D54-224D-9BAD-D9F0B658F5D2}"/>
              </a:ext>
            </a:extLst>
          </p:cNvPr>
          <p:cNvCxnSpPr/>
          <p:nvPr/>
        </p:nvCxnSpPr>
        <p:spPr>
          <a:xfrm>
            <a:off x="5712122" y="1937290"/>
            <a:ext cx="0" cy="3719593"/>
          </a:xfrm>
          <a:prstGeom prst="line">
            <a:avLst/>
          </a:prstGeom>
          <a:ln w="28575">
            <a:solidFill>
              <a:srgbClr val="5B9BD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CD1C5A3-52AE-C943-AE12-8393CCD6F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89" y="1866160"/>
            <a:ext cx="4899144" cy="39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09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600"/>
            </a:pP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Приложение: рекомендательные системы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270163" y="1108728"/>
            <a:ext cx="11651700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600" dirty="0"/>
              <a:t>Используем </a:t>
            </a:r>
            <a:r>
              <a:rPr lang="ru" sz="1600" dirty="0">
                <a:solidFill>
                  <a:schemeClr val="dk1"/>
                </a:solidFill>
                <a:highlight>
                  <a:srgbClr val="FFFFFF"/>
                </a:highlight>
              </a:rPr>
              <a:t>MovieLens 1M Dataset</a:t>
            </a:r>
            <a:r>
              <a:rPr lang="ru-RU" sz="1600" dirty="0">
                <a:solidFill>
                  <a:schemeClr val="dk1"/>
                </a:solidFill>
                <a:highlight>
                  <a:srgbClr val="FFFFFF"/>
                </a:highlight>
              </a:rPr>
              <a:t>: с</a:t>
            </a:r>
            <a:r>
              <a:rPr lang="ru-RU" sz="1600" dirty="0">
                <a:solidFill>
                  <a:schemeClr val="dk1"/>
                </a:solidFill>
              </a:rPr>
              <a:t>табильный набор эталонных данных. 1 млн оценок от  6000 пользователей для 4000 фильмов. Всего около 5% заполненных элементов в матрице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ru-RU" sz="1600" dirty="0">
                <a:solidFill>
                  <a:schemeClr val="dk1"/>
                </a:solidFill>
              </a:rPr>
              <a:t>т.е. матрица разреженная. </a:t>
            </a:r>
          </a:p>
          <a:p>
            <a:pPr lvl="0">
              <a:lnSpc>
                <a:spcPct val="115000"/>
              </a:lnSpc>
            </a:pPr>
            <a:endParaRPr lang="ru-RU" sz="1600" dirty="0"/>
          </a:p>
        </p:txBody>
      </p:sp>
      <p:cxnSp>
        <p:nvCxnSpPr>
          <p:cNvPr id="204" name="Google Shape;204;p16"/>
          <p:cNvCxnSpPr/>
          <p:nvPr/>
        </p:nvCxnSpPr>
        <p:spPr>
          <a:xfrm>
            <a:off x="362078" y="1779725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92;p13">
            <a:extLst>
              <a:ext uri="{FF2B5EF4-FFF2-40B4-BE49-F238E27FC236}">
                <a16:creationId xmlns:a16="http://schemas.microsoft.com/office/drawing/2014/main" id="{C30E151D-ED84-F241-A352-01D3E6C63574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8E48C-B01C-9046-A501-1D4237581443}"/>
              </a:ext>
            </a:extLst>
          </p:cNvPr>
          <p:cNvSpPr txBox="1"/>
          <p:nvPr/>
        </p:nvSpPr>
        <p:spPr>
          <a:xfrm>
            <a:off x="212477" y="5394411"/>
            <a:ext cx="10839163" cy="796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100" lvl="0">
              <a:buSzPts val="1000"/>
            </a:pPr>
            <a:r>
              <a:rPr lang="ru-RU" sz="1500" b="1" dirty="0">
                <a:solidFill>
                  <a:schemeClr val="dk1"/>
                </a:solidFill>
                <a:latin typeface="+mn-lt"/>
              </a:rPr>
              <a:t>Вывод: </a:t>
            </a:r>
            <a:r>
              <a:rPr lang="en-GB" sz="1500" dirty="0" err="1"/>
              <a:t>maxvol</a:t>
            </a:r>
            <a:r>
              <a:rPr lang="en-GB" sz="1500" dirty="0"/>
              <a:t> </a:t>
            </a:r>
            <a:r>
              <a:rPr lang="ru-RU" sz="1500" dirty="0"/>
              <a:t>можно использовать в качестве препроцессора для матрицы (пользователь </a:t>
            </a:r>
            <a:r>
              <a:rPr lang="en-GB" sz="1500" dirty="0"/>
              <a:t>x </a:t>
            </a:r>
            <a:r>
              <a:rPr lang="ru-RU" sz="1500" dirty="0"/>
              <a:t>фильм) для уменьшения памяти требуемой для ее хранения</a:t>
            </a:r>
            <a:r>
              <a:rPr lang="en-US" sz="1500" dirty="0"/>
              <a:t>, </a:t>
            </a:r>
            <a:r>
              <a:rPr lang="ru-RU" sz="1500" dirty="0"/>
              <a:t>также для предобработки данных для </a:t>
            </a:r>
            <a:r>
              <a:rPr lang="en-GB" sz="1500" dirty="0"/>
              <a:t>SVD</a:t>
            </a:r>
          </a:p>
          <a:p>
            <a:pPr>
              <a:lnSpc>
                <a:spcPct val="115000"/>
              </a:lnSpc>
            </a:pPr>
            <a:endParaRPr lang="ru-RU" sz="1500" i="1" dirty="0"/>
          </a:p>
        </p:txBody>
      </p:sp>
      <p:pic>
        <p:nvPicPr>
          <p:cNvPr id="12" name="Google Shape;189;p27">
            <a:extLst>
              <a:ext uri="{FF2B5EF4-FFF2-40B4-BE49-F238E27FC236}">
                <a16:creationId xmlns:a16="http://schemas.microsoft.com/office/drawing/2014/main" id="{A83242E7-8C17-0D46-8A05-28BEDCCF0B4C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4150" t="9775" b="2865"/>
          <a:stretch/>
        </p:blipFill>
        <p:spPr>
          <a:xfrm>
            <a:off x="362077" y="1991069"/>
            <a:ext cx="5279305" cy="240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90;p27">
            <a:extLst>
              <a:ext uri="{FF2B5EF4-FFF2-40B4-BE49-F238E27FC236}">
                <a16:creationId xmlns:a16="http://schemas.microsoft.com/office/drawing/2014/main" id="{42ED4196-5A6B-A74F-9C6E-FA03164B1827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012264" y="1663424"/>
            <a:ext cx="3867333" cy="2900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03;p16">
            <a:extLst>
              <a:ext uri="{FF2B5EF4-FFF2-40B4-BE49-F238E27FC236}">
                <a16:creationId xmlns:a16="http://schemas.microsoft.com/office/drawing/2014/main" id="{4484749A-C8DB-E243-A078-F64B88CBED00}"/>
              </a:ext>
            </a:extLst>
          </p:cNvPr>
          <p:cNvSpPr txBox="1"/>
          <p:nvPr/>
        </p:nvSpPr>
        <p:spPr>
          <a:xfrm>
            <a:off x="362077" y="4554639"/>
            <a:ext cx="11215157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/>
            <a:r>
              <a:rPr lang="ru-RU" sz="1500" dirty="0"/>
              <a:t>Сравнение скорости работы и ошибки алгоритмов для различных </a:t>
            </a:r>
            <a:r>
              <a:rPr lang="ru-RU" sz="1500" dirty="0" err="1"/>
              <a:t>малоранговых</a:t>
            </a:r>
            <a:r>
              <a:rPr lang="ru-RU" sz="1500" dirty="0"/>
              <a:t> аппроксимаций (см. левый график), </a:t>
            </a:r>
            <a:r>
              <a:rPr lang="en-GB" sz="1500" dirty="0" err="1"/>
              <a:t>rect</a:t>
            </a:r>
            <a:r>
              <a:rPr lang="ru-RU" sz="1500" dirty="0"/>
              <a:t>-</a:t>
            </a:r>
            <a:r>
              <a:rPr lang="en-GB" sz="1500" dirty="0" err="1"/>
              <a:t>maxvol</a:t>
            </a:r>
            <a:r>
              <a:rPr lang="en-GB" sz="1500" dirty="0"/>
              <a:t> </a:t>
            </a:r>
            <a:r>
              <a:rPr lang="ru-RU" sz="1500" dirty="0"/>
              <a:t>взят с ограничением на ранг </a:t>
            </a:r>
            <a:r>
              <a:rPr lang="en-GB" sz="1500" i="1" dirty="0"/>
              <a:t>r = 64 </a:t>
            </a:r>
            <a:r>
              <a:rPr lang="en-GB" sz="1500" dirty="0"/>
              <a:t>(</a:t>
            </a:r>
            <a:r>
              <a:rPr lang="ru-RU" sz="1500" dirty="0"/>
              <a:t>оптимальный ранг определен с помощью итеративного </a:t>
            </a:r>
            <a:r>
              <a:rPr lang="en-GB" sz="1500" dirty="0"/>
              <a:t>SVD, </a:t>
            </a:r>
            <a:r>
              <a:rPr lang="ru-RU" sz="1500" dirty="0"/>
              <a:t>см. правый график)</a:t>
            </a:r>
            <a:r>
              <a:rPr lang="en-US" sz="1500" dirty="0"/>
              <a:t>.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299657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600"/>
            </a:pP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Выводы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ru-RU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4" name="Google Shape;204;p16"/>
          <p:cNvCxnSpPr/>
          <p:nvPr/>
        </p:nvCxnSpPr>
        <p:spPr>
          <a:xfrm>
            <a:off x="362078" y="1101299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92;p13">
            <a:extLst>
              <a:ext uri="{FF2B5EF4-FFF2-40B4-BE49-F238E27FC236}">
                <a16:creationId xmlns:a16="http://schemas.microsoft.com/office/drawing/2014/main" id="{C30E151D-ED84-F241-A352-01D3E6C63574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75;p15">
            <a:extLst>
              <a:ext uri="{FF2B5EF4-FFF2-40B4-BE49-F238E27FC236}">
                <a16:creationId xmlns:a16="http://schemas.microsoft.com/office/drawing/2014/main" id="{4B507E53-99B0-F94D-97F6-790429945ADD}"/>
              </a:ext>
            </a:extLst>
          </p:cNvPr>
          <p:cNvSpPr/>
          <p:nvPr/>
        </p:nvSpPr>
        <p:spPr>
          <a:xfrm>
            <a:off x="362074" y="1393918"/>
            <a:ext cx="11480700" cy="3782739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94;p15">
            <a:extLst>
              <a:ext uri="{FF2B5EF4-FFF2-40B4-BE49-F238E27FC236}">
                <a16:creationId xmlns:a16="http://schemas.microsoft.com/office/drawing/2014/main" id="{F82B7A39-4CEA-C94E-8F93-E2E3B3401426}"/>
              </a:ext>
            </a:extLst>
          </p:cNvPr>
          <p:cNvSpPr txBox="1"/>
          <p:nvPr/>
        </p:nvSpPr>
        <p:spPr>
          <a:xfrm>
            <a:off x="652024" y="1474602"/>
            <a:ext cx="10900800" cy="360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b="1" i="1" dirty="0">
                <a:solidFill>
                  <a:schemeClr val="dk1"/>
                </a:solidFill>
              </a:rPr>
              <a:t>Результаты: </a:t>
            </a:r>
            <a:r>
              <a:rPr lang="ru-RU" sz="1900" dirty="0">
                <a:solidFill>
                  <a:schemeClr val="dk1"/>
                </a:solidFill>
              </a:rPr>
              <a:t>в ходе работы мы разобрались с методом </a:t>
            </a:r>
            <a:r>
              <a:rPr lang="en-US" sz="1900" dirty="0" err="1">
                <a:solidFill>
                  <a:schemeClr val="dk1"/>
                </a:solidFill>
              </a:rPr>
              <a:t>maxvol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ru-RU" sz="1900" dirty="0">
                <a:solidFill>
                  <a:schemeClr val="dk1"/>
                </a:solidFill>
              </a:rPr>
              <a:t>и несколькими его модификациями</a:t>
            </a:r>
            <a:r>
              <a:rPr lang="en-US" sz="1900" dirty="0">
                <a:solidFill>
                  <a:schemeClr val="dk1"/>
                </a:solidFill>
              </a:rPr>
              <a:t>, </a:t>
            </a:r>
            <a:r>
              <a:rPr lang="ru-RU" sz="1900" dirty="0">
                <a:solidFill>
                  <a:schemeClr val="dk1"/>
                </a:solidFill>
              </a:rPr>
              <a:t>запрограммировали их на </a:t>
            </a:r>
            <a:r>
              <a:rPr lang="en-US" sz="1900" dirty="0">
                <a:solidFill>
                  <a:schemeClr val="dk1"/>
                </a:solidFill>
              </a:rPr>
              <a:t>Python. </a:t>
            </a:r>
            <a:r>
              <a:rPr lang="ru-RU" sz="1900" dirty="0">
                <a:solidFill>
                  <a:schemeClr val="dk1"/>
                </a:solidFill>
              </a:rPr>
              <a:t>Затем провели эксперименты по сравнению алгоритмов со стандартными аппроксимациями на случайных матрицах и матрицах из приложений</a:t>
            </a:r>
            <a:r>
              <a:rPr lang="en-US" sz="1900" dirty="0">
                <a:solidFill>
                  <a:schemeClr val="dk1"/>
                </a:solidFill>
              </a:rPr>
              <a:t>, </a:t>
            </a:r>
            <a:r>
              <a:rPr lang="ru-RU" sz="1900" dirty="0">
                <a:solidFill>
                  <a:schemeClr val="dk1"/>
                </a:solidFill>
              </a:rPr>
              <a:t>сравнили некоторые методы между собой</a:t>
            </a:r>
            <a:r>
              <a:rPr lang="en-US" sz="1900" dirty="0">
                <a:solidFill>
                  <a:schemeClr val="dk1"/>
                </a:solidFill>
              </a:rPr>
              <a:t>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>
              <a:solidFill>
                <a:schemeClr val="dk1"/>
              </a:solidFill>
            </a:endParaRPr>
          </a:p>
          <a:p>
            <a:pPr algn="just"/>
            <a:r>
              <a:rPr lang="ru-RU" sz="1900" b="1" i="1" dirty="0">
                <a:solidFill>
                  <a:schemeClr val="dk1"/>
                </a:solidFill>
              </a:rPr>
              <a:t>Вывод:</a:t>
            </a:r>
            <a:r>
              <a:rPr lang="ru-RU" sz="1900" dirty="0">
                <a:solidFill>
                  <a:schemeClr val="dk1"/>
                </a:solidFill>
              </a:rPr>
              <a:t> метод </a:t>
            </a:r>
            <a:r>
              <a:rPr lang="en-US" sz="1900" dirty="0" err="1">
                <a:solidFill>
                  <a:schemeClr val="dk1"/>
                </a:solidFill>
              </a:rPr>
              <a:t>maxvol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ru-RU" sz="1900" dirty="0">
                <a:solidFill>
                  <a:schemeClr val="dk1"/>
                </a:solidFill>
              </a:rPr>
              <a:t>является хорошим способом крестовых аппроксимаций для матриц специального вида (стоячие</a:t>
            </a:r>
            <a:r>
              <a:rPr lang="en-US" sz="1900" dirty="0">
                <a:solidFill>
                  <a:schemeClr val="dk1"/>
                </a:solidFill>
              </a:rPr>
              <a:t>, </a:t>
            </a:r>
            <a:r>
              <a:rPr lang="ru-RU" sz="1900" dirty="0">
                <a:solidFill>
                  <a:schemeClr val="dk1"/>
                </a:solidFill>
              </a:rPr>
              <a:t>лежачие с априорной информацией о низком ранге)</a:t>
            </a:r>
            <a:r>
              <a:rPr lang="en-US" sz="1900" dirty="0">
                <a:solidFill>
                  <a:schemeClr val="dk1"/>
                </a:solidFill>
              </a:rPr>
              <a:t>, </a:t>
            </a:r>
            <a:r>
              <a:rPr lang="ru-RU" sz="1900" dirty="0">
                <a:solidFill>
                  <a:schemeClr val="dk1"/>
                </a:solidFill>
              </a:rPr>
              <a:t>используется в приложениях</a:t>
            </a:r>
            <a:r>
              <a:rPr lang="en-US" sz="1900" dirty="0">
                <a:solidFill>
                  <a:schemeClr val="dk1"/>
                </a:solidFill>
              </a:rPr>
              <a:t>, </a:t>
            </a:r>
            <a:r>
              <a:rPr lang="ru-RU" sz="1900" dirty="0">
                <a:solidFill>
                  <a:schemeClr val="dk1"/>
                </a:solidFill>
              </a:rPr>
              <a:t>например</a:t>
            </a:r>
            <a:r>
              <a:rPr lang="en-US" sz="1900" dirty="0">
                <a:solidFill>
                  <a:schemeClr val="dk1"/>
                </a:solidFill>
              </a:rPr>
              <a:t>, </a:t>
            </a:r>
            <a:r>
              <a:rPr lang="ru-RU" sz="1900" dirty="0">
                <a:solidFill>
                  <a:schemeClr val="dk1"/>
                </a:solidFill>
              </a:rPr>
              <a:t>в рекомендательных системах и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GB" sz="1900" i="1" dirty="0">
                <a:solidFill>
                  <a:schemeClr val="dk1"/>
                </a:solidFill>
              </a:rPr>
              <a:t>w</a:t>
            </a:r>
            <a:r>
              <a:rPr lang="en-GB" sz="1900" i="1" dirty="0"/>
              <a:t>ireless communications.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ru-RU" sz="1900" b="1" i="1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b="1" i="1" dirty="0">
                <a:solidFill>
                  <a:schemeClr val="dk1"/>
                </a:solidFill>
              </a:rPr>
              <a:t>План на будущее: </a:t>
            </a:r>
            <a:r>
              <a:rPr lang="ru-RU" sz="1900" dirty="0">
                <a:solidFill>
                  <a:schemeClr val="dk1"/>
                </a:solidFill>
              </a:rPr>
              <a:t>сравнить все полученные алгоритмы на одинаковых данных между собой</a:t>
            </a:r>
            <a:r>
              <a:rPr lang="en-US" sz="1900" dirty="0">
                <a:solidFill>
                  <a:schemeClr val="dk1"/>
                </a:solidFill>
              </a:rPr>
              <a:t>, </a:t>
            </a:r>
            <a:r>
              <a:rPr lang="ru-RU" sz="1900" dirty="0">
                <a:solidFill>
                  <a:schemeClr val="dk1"/>
                </a:solidFill>
              </a:rPr>
              <a:t>более подробно и реализовать самый новый алгоритм </a:t>
            </a:r>
            <a:r>
              <a:rPr lang="en-US" sz="1900" dirty="0" err="1">
                <a:solidFill>
                  <a:schemeClr val="dk1"/>
                </a:solidFill>
              </a:rPr>
              <a:t>maxvol-proj</a:t>
            </a:r>
            <a:r>
              <a:rPr lang="en-US" sz="1900" dirty="0">
                <a:solidFill>
                  <a:schemeClr val="dk1"/>
                </a:solidFill>
              </a:rPr>
              <a:t>.</a:t>
            </a:r>
            <a:endParaRPr sz="1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4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600"/>
            </a:pP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Рассматриваемая литература и ссылка на 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GitHub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92;p13">
            <a:extLst>
              <a:ext uri="{FF2B5EF4-FFF2-40B4-BE49-F238E27FC236}">
                <a16:creationId xmlns:a16="http://schemas.microsoft.com/office/drawing/2014/main" id="{C30E151D-ED84-F241-A352-01D3E6C63574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203;p16">
            <a:extLst>
              <a:ext uri="{FF2B5EF4-FFF2-40B4-BE49-F238E27FC236}">
                <a16:creationId xmlns:a16="http://schemas.microsoft.com/office/drawing/2014/main" id="{ED17E0D6-1E74-0648-82C6-3382F78808D9}"/>
              </a:ext>
            </a:extLst>
          </p:cNvPr>
          <p:cNvSpPr txBox="1"/>
          <p:nvPr/>
        </p:nvSpPr>
        <p:spPr>
          <a:xfrm>
            <a:off x="178222" y="971527"/>
            <a:ext cx="11651700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endParaRPr lang="en-GB" sz="1800" dirty="0"/>
          </a:p>
          <a:p>
            <a:pPr marL="476250" lvl="0" indent="-342900">
              <a:buSzPts val="1500"/>
              <a:buFont typeface="+mj-lt"/>
              <a:buAutoNum type="arabicPeriod"/>
            </a:pPr>
            <a:r>
              <a:rPr lang="en-GB" sz="1800" u="sng" dirty="0">
                <a:solidFill>
                  <a:schemeClr val="hlink"/>
                </a:solidFill>
                <a:hlinkClick r:id="rId3"/>
              </a:rPr>
              <a:t>Bebendorf, M., Rjasanow, S. Adaptive Low-Rank Approximation of Collocation Matrices. Computing 70, 1–24 (2003)</a:t>
            </a:r>
            <a:endParaRPr lang="en-GB" sz="1800" dirty="0">
              <a:solidFill>
                <a:schemeClr val="dk1"/>
              </a:solidFill>
            </a:endParaRPr>
          </a:p>
          <a:p>
            <a:pPr marL="476250" lvl="0" indent="-342900"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800" u="sng" dirty="0">
                <a:solidFill>
                  <a:schemeClr val="hlink"/>
                </a:solidFill>
                <a:hlinkClick r:id="rId4"/>
              </a:rPr>
              <a:t>S. A. Goreinov, I. V. Oseledets, D. V. Savostyanov, E. E. Tyrtyshnikov, N. L. Zamarashkin, How to find a good submatrix, in: V. Olshevsky, E. Tyrtyshnikov (Eds.), Matrix Methods: Theory, Algorithms, Applications, World Scientific, Hackensack, NY, 2010, pp. 247–256.</a:t>
            </a:r>
            <a:endParaRPr lang="en-GB" sz="1800" dirty="0">
              <a:solidFill>
                <a:schemeClr val="dk1"/>
              </a:solidFill>
            </a:endParaRPr>
          </a:p>
          <a:p>
            <a:pPr marL="476250" lvl="0" indent="-342900"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800" u="sng" dirty="0">
                <a:solidFill>
                  <a:schemeClr val="hlink"/>
                </a:solidFill>
                <a:hlinkClick r:id="rId5"/>
              </a:rPr>
              <a:t>A. Mikhalev, I.V. Oseledets, Rectangular maximum-volume submatrices and their applications, Linear Algebra and its Applications,Volume 538,2018, Pages 187-211.</a:t>
            </a:r>
            <a:endParaRPr lang="en-GB" sz="1800" dirty="0">
              <a:solidFill>
                <a:schemeClr val="dk1"/>
              </a:solidFill>
            </a:endParaRPr>
          </a:p>
          <a:p>
            <a:pPr marL="476250" lvl="0" indent="-342900"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800" u="sng" dirty="0">
                <a:solidFill>
                  <a:schemeClr val="hlink"/>
                </a:solidFill>
                <a:hlinkClick r:id="rId6"/>
              </a:rPr>
              <a:t>Alexander Osinsky. Rectangular maximum volume and projective volume search algorithms. Arxiv, 2019.</a:t>
            </a:r>
            <a:endParaRPr lang="en-GB" sz="1800" dirty="0">
              <a:solidFill>
                <a:schemeClr val="dk1"/>
              </a:solidFill>
            </a:endParaRPr>
          </a:p>
          <a:p>
            <a:pPr marL="476250" lvl="0" indent="-342900"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en-GB" sz="1800" u="sng" dirty="0">
                <a:solidFill>
                  <a:schemeClr val="hlink"/>
                </a:solidFill>
                <a:hlinkClick r:id="rId7"/>
              </a:rPr>
              <a:t>Ballani, Jonas, and Daniel Kressner. “Matrices with Hierarchical Low-Rank Structures.” Lecture Notes in Mathematics, vol. 2173, Springer Verlag, 2016, pp. 161–209, doi:10.1007/978-3-319-49887-4_3.</a:t>
            </a:r>
            <a:endParaRPr lang="en-GB" sz="1800" dirty="0">
              <a:solidFill>
                <a:schemeClr val="dk1"/>
              </a:solidFill>
            </a:endParaRPr>
          </a:p>
          <a:p>
            <a:pPr marL="476250" lvl="0" indent="-342900">
              <a:buClr>
                <a:schemeClr val="dk1"/>
              </a:buClr>
              <a:buSzPts val="1500"/>
              <a:buFont typeface="+mj-lt"/>
              <a:buAutoNum type="arabicPeriod"/>
            </a:pPr>
            <a:r>
              <a:rPr lang="ru-RU" sz="1800" u="sng" dirty="0">
                <a:solidFill>
                  <a:schemeClr val="hlink"/>
                </a:solidFill>
                <a:hlinkClick r:id="rId8"/>
              </a:rPr>
              <a:t>Д. А. Желтков, Е. Е. Тыртышников, Параллельная реализация матричного крестового метода, Выч. мет. программирование, 2015, том 16, выпуск 3, 369– 375</a:t>
            </a:r>
            <a:endParaRPr lang="ru-RU" sz="1800" dirty="0">
              <a:solidFill>
                <a:schemeClr val="dk1"/>
              </a:solidFill>
            </a:endParaRPr>
          </a:p>
        </p:txBody>
      </p:sp>
      <p:cxnSp>
        <p:nvCxnSpPr>
          <p:cNvPr id="18" name="Google Shape;204;p16">
            <a:extLst>
              <a:ext uri="{FF2B5EF4-FFF2-40B4-BE49-F238E27FC236}">
                <a16:creationId xmlns:a16="http://schemas.microsoft.com/office/drawing/2014/main" id="{298E647E-43B3-C542-B47C-90877CB4AAEF}"/>
              </a:ext>
            </a:extLst>
          </p:cNvPr>
          <p:cNvCxnSpPr/>
          <p:nvPr/>
        </p:nvCxnSpPr>
        <p:spPr>
          <a:xfrm>
            <a:off x="362078" y="1101299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203;p16">
            <a:extLst>
              <a:ext uri="{FF2B5EF4-FFF2-40B4-BE49-F238E27FC236}">
                <a16:creationId xmlns:a16="http://schemas.microsoft.com/office/drawing/2014/main" id="{63DBFF00-5711-324A-A75A-6CE5420A02E8}"/>
              </a:ext>
            </a:extLst>
          </p:cNvPr>
          <p:cNvSpPr txBox="1"/>
          <p:nvPr/>
        </p:nvSpPr>
        <p:spPr>
          <a:xfrm>
            <a:off x="270163" y="5092143"/>
            <a:ext cx="11651700" cy="72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800" dirty="0" err="1"/>
              <a:t>Репозиторий</a:t>
            </a:r>
            <a:r>
              <a:rPr lang="ru-RU" sz="1800" dirty="0"/>
              <a:t> </a:t>
            </a:r>
            <a:r>
              <a:rPr lang="en-US" sz="1800" dirty="0"/>
              <a:t>GitHub </a:t>
            </a:r>
            <a:r>
              <a:rPr lang="ru-RU" sz="1800" dirty="0"/>
              <a:t>с кодом проекта: </a:t>
            </a:r>
            <a:r>
              <a:rPr lang="en-US" sz="1800" dirty="0">
                <a:hlinkClick r:id="rId9"/>
              </a:rPr>
              <a:t>https://github.com/ol3gka/AI_Masters_NLA_project_1_Matrix_Masters</a:t>
            </a:r>
            <a:endParaRPr lang="en-US" sz="1800" dirty="0"/>
          </a:p>
          <a:p>
            <a:pPr>
              <a:lnSpc>
                <a:spcPct val="115000"/>
              </a:lnSpc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03192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980325" y="2766150"/>
            <a:ext cx="10628872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2600"/>
            </a:pPr>
            <a:r>
              <a:rPr lang="ru-RU" sz="6600" b="1" dirty="0">
                <a:latin typeface="Arial"/>
                <a:ea typeface="Arial"/>
                <a:cs typeface="Arial"/>
                <a:sym typeface="Arial"/>
              </a:rPr>
              <a:t>Спасибо за внимание!</a:t>
            </a:r>
            <a:endParaRPr sz="6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92;p13">
            <a:extLst>
              <a:ext uri="{FF2B5EF4-FFF2-40B4-BE49-F238E27FC236}">
                <a16:creationId xmlns:a16="http://schemas.microsoft.com/office/drawing/2014/main" id="{C30E151D-ED84-F241-A352-01D3E6C63574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94951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/>
          <p:nvPr/>
        </p:nvSpPr>
        <p:spPr>
          <a:xfrm>
            <a:off x="362074" y="2171193"/>
            <a:ext cx="7110289" cy="189312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270163" y="171661"/>
            <a:ext cx="44819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 sz="2600" b="1">
                <a:latin typeface="Arial"/>
                <a:ea typeface="Arial"/>
                <a:cs typeface="Arial"/>
                <a:sym typeface="Arial"/>
              </a:rPr>
              <a:t>Постановка задачи</a:t>
            </a:r>
            <a:endParaRPr sz="2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5"/>
          <p:cNvSpPr/>
          <p:nvPr/>
        </p:nvSpPr>
        <p:spPr>
          <a:xfrm rot="10800000" flipH="1">
            <a:off x="0" y="-1"/>
            <a:ext cx="8898340" cy="600502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171" name="Google Shape;171;p15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172" name="Google Shape;172;p15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270163" y="1108728"/>
            <a:ext cx="11651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</a:rPr>
              <a:t>Во многих практических задачах для оптимизации хранения матриц и вычислений с ними находят аппроксимации. Хорошие приближения по некоторым нормам дают SVD, QR, которые, однако, требуют слишком большого количества операций. Гораздо более быстрым способом является использование скелетного разложения: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15"/>
          <p:cNvCxnSpPr/>
          <p:nvPr/>
        </p:nvCxnSpPr>
        <p:spPr>
          <a:xfrm>
            <a:off x="362078" y="2008325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5"/>
          <p:cNvSpPr/>
          <p:nvPr/>
        </p:nvSpPr>
        <p:spPr>
          <a:xfrm>
            <a:off x="362074" y="4748550"/>
            <a:ext cx="11480700" cy="137160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5"/>
          <p:cNvSpPr txBox="1"/>
          <p:nvPr/>
        </p:nvSpPr>
        <p:spPr>
          <a:xfrm>
            <a:off x="481426" y="4834098"/>
            <a:ext cx="10900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dirty="0">
                <a:solidFill>
                  <a:schemeClr val="dk1"/>
                </a:solidFill>
              </a:rPr>
              <a:t>Задача:</a:t>
            </a:r>
            <a:r>
              <a:rPr lang="ru-RU" sz="1800" dirty="0">
                <a:solidFill>
                  <a:schemeClr val="dk1"/>
                </a:solidFill>
              </a:rPr>
              <a:t> изучить метод крестовой аппроксимации </a:t>
            </a:r>
            <a:r>
              <a:rPr lang="ru-RU" sz="1800" dirty="0" err="1">
                <a:solidFill>
                  <a:schemeClr val="dk1"/>
                </a:solidFill>
              </a:rPr>
              <a:t>maxvol</a:t>
            </a:r>
            <a:r>
              <a:rPr lang="ru-RU" sz="1800" dirty="0">
                <a:solidFill>
                  <a:schemeClr val="dk1"/>
                </a:solidFill>
              </a:rPr>
              <a:t> и его модификации</a:t>
            </a:r>
            <a:r>
              <a:rPr lang="en-US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dirty="0">
                <a:solidFill>
                  <a:schemeClr val="dk1"/>
                </a:solidFill>
              </a:rPr>
              <a:t>Гипотеза:</a:t>
            </a:r>
            <a:r>
              <a:rPr lang="ru-RU" sz="1800" dirty="0">
                <a:solidFill>
                  <a:schemeClr val="dk1"/>
                </a:solidFill>
              </a:rPr>
              <a:t> вариации метода работают быстрее и дают примерно то же качество</a:t>
            </a:r>
            <a:r>
              <a:rPr lang="en-US" sz="1800" dirty="0">
                <a:solidFill>
                  <a:schemeClr val="dk1"/>
                </a:solidFill>
              </a:rPr>
              <a:t>, </a:t>
            </a:r>
            <a:r>
              <a:rPr lang="ru-RU" sz="1800" dirty="0">
                <a:solidFill>
                  <a:schemeClr val="dk1"/>
                </a:solidFill>
              </a:rPr>
              <a:t>что и стандартные разложения (</a:t>
            </a:r>
            <a:r>
              <a:rPr lang="en-US" sz="1800" dirty="0">
                <a:solidFill>
                  <a:schemeClr val="dk1"/>
                </a:solidFill>
              </a:rPr>
              <a:t>SVD, QR)</a:t>
            </a:r>
            <a:r>
              <a:rPr lang="ru-RU" sz="1800" dirty="0">
                <a:solidFill>
                  <a:schemeClr val="dk1"/>
                </a:solidFill>
              </a:rPr>
              <a:t> для специальных матриц</a:t>
            </a:r>
            <a:r>
              <a:rPr lang="en-US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dirty="0">
                <a:solidFill>
                  <a:schemeClr val="dk1"/>
                </a:solidFill>
              </a:rPr>
              <a:t>Оценка качества: </a:t>
            </a:r>
            <a:r>
              <a:rPr lang="ru-RU" sz="1800" dirty="0">
                <a:solidFill>
                  <a:schemeClr val="dk1"/>
                </a:solidFill>
              </a:rPr>
              <a:t>измерение времени работы и </a:t>
            </a:r>
            <a:r>
              <a:rPr lang="ru-RU" sz="1800" dirty="0" err="1">
                <a:solidFill>
                  <a:schemeClr val="dk1"/>
                </a:solidFill>
              </a:rPr>
              <a:t>Чебышевской</a:t>
            </a:r>
            <a:r>
              <a:rPr lang="ru-RU" sz="1800" dirty="0">
                <a:solidFill>
                  <a:schemeClr val="dk1"/>
                </a:solidFill>
              </a:rPr>
              <a:t> нормы приращения</a:t>
            </a:r>
            <a:r>
              <a:rPr lang="en-US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9" name="Google Shape;194;p15">
            <a:extLst>
              <a:ext uri="{FF2B5EF4-FFF2-40B4-BE49-F238E27FC236}">
                <a16:creationId xmlns:a16="http://schemas.microsoft.com/office/drawing/2014/main" id="{DD930A3E-6AC3-5A49-91DB-91290155A7DE}"/>
              </a:ext>
            </a:extLst>
          </p:cNvPr>
          <p:cNvSpPr txBox="1"/>
          <p:nvPr/>
        </p:nvSpPr>
        <p:spPr>
          <a:xfrm>
            <a:off x="284451" y="4260328"/>
            <a:ext cx="10900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1" dirty="0">
                <a:solidFill>
                  <a:schemeClr val="dk1"/>
                </a:solidFill>
              </a:rPr>
              <a:t>Но как осуществить выбор столбцов и строк</a:t>
            </a:r>
            <a:r>
              <a:rPr lang="en-US" sz="1800" i="1" dirty="0">
                <a:solidFill>
                  <a:schemeClr val="dk1"/>
                </a:solidFill>
              </a:rPr>
              <a:t>, </a:t>
            </a:r>
            <a:r>
              <a:rPr lang="ru-RU" sz="1800" i="1" dirty="0">
                <a:solidFill>
                  <a:schemeClr val="dk1"/>
                </a:solidFill>
              </a:rPr>
              <a:t>которые дадут наилучшую аппроксимацию?</a:t>
            </a:r>
            <a:endParaRPr sz="1800" i="1" dirty="0">
              <a:solidFill>
                <a:schemeClr val="dk1"/>
              </a:solidFill>
            </a:endParaRPr>
          </a:p>
        </p:txBody>
      </p:sp>
      <p:pic>
        <p:nvPicPr>
          <p:cNvPr id="30" name="Google Shape;108;p19" descr="page11image3702208">
            <a:extLst>
              <a:ext uri="{FF2B5EF4-FFF2-40B4-BE49-F238E27FC236}">
                <a16:creationId xmlns:a16="http://schemas.microsoft.com/office/drawing/2014/main" id="{4C829DDA-1304-A14D-A1AC-9F105538026B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544555" y="2303799"/>
            <a:ext cx="4310252" cy="1616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6F244-B851-3743-98BB-6B718F222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124" y="2183852"/>
            <a:ext cx="7066239" cy="1862383"/>
          </a:xfrm>
          <a:prstGeom prst="rect">
            <a:avLst/>
          </a:prstGeom>
        </p:spPr>
      </p:pic>
      <p:sp>
        <p:nvSpPr>
          <p:cNvPr id="33" name="Google Shape;92;p13">
            <a:extLst>
              <a:ext uri="{FF2B5EF4-FFF2-40B4-BE49-F238E27FC236}">
                <a16:creationId xmlns:a16="http://schemas.microsoft.com/office/drawing/2014/main" id="{F9450EDC-35D6-9B4C-9FA6-082916459D34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68;p15">
            <a:extLst>
              <a:ext uri="{FF2B5EF4-FFF2-40B4-BE49-F238E27FC236}">
                <a16:creationId xmlns:a16="http://schemas.microsoft.com/office/drawing/2014/main" id="{773FFA5F-2DB5-E745-9E7A-D909B72DDA69}"/>
              </a:ext>
            </a:extLst>
          </p:cNvPr>
          <p:cNvSpPr/>
          <p:nvPr/>
        </p:nvSpPr>
        <p:spPr>
          <a:xfrm>
            <a:off x="370178" y="1933113"/>
            <a:ext cx="5009770" cy="3352825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 sz="2600" b="1">
                <a:latin typeface="Arial"/>
                <a:ea typeface="Arial"/>
                <a:cs typeface="Arial"/>
                <a:sym typeface="Arial"/>
              </a:rPr>
              <a:t>Adaptive Cross Approximation (ACA)</a:t>
            </a:r>
            <a:endParaRPr sz="2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sz="18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270163" y="1108728"/>
            <a:ext cx="11651700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600" dirty="0">
                <a:solidFill>
                  <a:schemeClr val="dk1"/>
                </a:solidFill>
              </a:rPr>
              <a:t>Целью адаптивной крестовой аппроксимации (ACA) является построение </a:t>
            </a:r>
            <a:r>
              <a:rPr lang="ru-RU" sz="1600" dirty="0" err="1">
                <a:solidFill>
                  <a:schemeClr val="dk1"/>
                </a:solidFill>
              </a:rPr>
              <a:t>малоранговой</a:t>
            </a:r>
            <a:r>
              <a:rPr lang="ru-RU" sz="1600" dirty="0">
                <a:solidFill>
                  <a:schemeClr val="dk1"/>
                </a:solidFill>
              </a:rPr>
              <a:t> аппроксимации матрицы </a:t>
            </a:r>
            <a:r>
              <a:rPr lang="ru-RU" sz="1600" i="1" dirty="0" err="1">
                <a:solidFill>
                  <a:schemeClr val="dk1"/>
                </a:solidFill>
              </a:rPr>
              <a:t>A</a:t>
            </a:r>
            <a:r>
              <a:rPr lang="ru-RU" sz="1600" dirty="0">
                <a:solidFill>
                  <a:schemeClr val="dk1"/>
                </a:solidFill>
              </a:rPr>
              <a:t> непосредственно на основе информации, предоставляемой правильно выбранными строками и столбцами </a:t>
            </a:r>
            <a:r>
              <a:rPr lang="ru-RU" sz="1600" i="1" dirty="0" err="1">
                <a:solidFill>
                  <a:schemeClr val="dk1"/>
                </a:solidFill>
              </a:rPr>
              <a:t>A</a:t>
            </a:r>
            <a:r>
              <a:rPr lang="ru-RU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</p:txBody>
      </p:sp>
      <p:cxnSp>
        <p:nvCxnSpPr>
          <p:cNvPr id="204" name="Google Shape;204;p16"/>
          <p:cNvCxnSpPr/>
          <p:nvPr/>
        </p:nvCxnSpPr>
        <p:spPr>
          <a:xfrm>
            <a:off x="362078" y="1779725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25" name="Google Shape;225;p16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70178" y="1982211"/>
            <a:ext cx="5009770" cy="32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4F5EF2-699D-1246-A468-0E32D1181E1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5B9BD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20637" y="3016397"/>
            <a:ext cx="4957443" cy="1055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Google Shape;203;p16">
                <a:extLst>
                  <a:ext uri="{FF2B5EF4-FFF2-40B4-BE49-F238E27FC236}">
                    <a16:creationId xmlns:a16="http://schemas.microsoft.com/office/drawing/2014/main" id="{71BFB697-03D9-C444-A9A9-34B0A83AC7FB}"/>
                  </a:ext>
                </a:extLst>
              </p:cNvPr>
              <p:cNvSpPr txBox="1"/>
              <p:nvPr/>
            </p:nvSpPr>
            <p:spPr>
              <a:xfrm>
                <a:off x="5536165" y="1950024"/>
                <a:ext cx="6385698" cy="12582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lvl="0" algn="just">
                  <a:lnSpc>
                    <a:spcPct val="115000"/>
                  </a:lnSpc>
                  <a:buSzPts val="1100"/>
                </a:pPr>
                <a:r>
                  <a:rPr lang="ru-RU" sz="1600" dirty="0">
                    <a:solidFill>
                      <a:schemeClr val="dk1"/>
                    </a:solidFill>
                    <a:latin typeface="+mn-lt"/>
                  </a:rPr>
                  <a:t>В ходе работы алгоритма строится </a:t>
                </a:r>
                <a:r>
                  <a:rPr lang="en-US" sz="1600" dirty="0">
                    <a:solidFill>
                      <a:schemeClr val="dk1"/>
                    </a:solidFill>
                    <a:latin typeface="+mn-lt"/>
                  </a:rPr>
                  <a:t>r </a:t>
                </a:r>
                <a:r>
                  <a:rPr lang="ru-RU" sz="1600" dirty="0" err="1">
                    <a:solidFill>
                      <a:schemeClr val="dk1"/>
                    </a:solidFill>
                    <a:latin typeface="+mn-lt"/>
                  </a:rPr>
                  <a:t>одноранговых</a:t>
                </a:r>
                <a:r>
                  <a:rPr lang="ru-RU" sz="1600" dirty="0">
                    <a:solidFill>
                      <a:schemeClr val="dk1"/>
                    </a:solidFill>
                    <a:latin typeface="+mn-lt"/>
                  </a:rPr>
                  <a:t> крестовых аппроксимаций (</a:t>
                </a:r>
                <a:r>
                  <a:rPr lang="ru-RU" sz="1600" i="1" dirty="0">
                    <a:solidFill>
                      <a:schemeClr val="dk1"/>
                    </a:solidFill>
                    <a:latin typeface="+mn-lt"/>
                  </a:rPr>
                  <a:t>скелетонов</a:t>
                </a:r>
                <a:r>
                  <a:rPr lang="ru-RU" sz="1600" dirty="0">
                    <a:solidFill>
                      <a:schemeClr val="dk1"/>
                    </a:solidFill>
                    <a:latin typeface="+mn-lt"/>
                  </a:rPr>
                  <a:t>)</a:t>
                </a:r>
                <a:r>
                  <a:rPr lang="en-US" sz="1600" dirty="0">
                    <a:solidFill>
                      <a:schemeClr val="dk1"/>
                    </a:solidFill>
                    <a:latin typeface="+mn-lt"/>
                  </a:rPr>
                  <a:t>, </a:t>
                </a:r>
                <a:r>
                  <a:rPr lang="ru-RU" sz="1600" dirty="0">
                    <a:solidFill>
                      <a:schemeClr val="dk1"/>
                    </a:solidFill>
                    <a:latin typeface="+mn-lt"/>
                  </a:rPr>
                  <a:t>основанных на поиске максимального элемента в матрице</a:t>
                </a:r>
                <a:r>
                  <a:rPr lang="en-US" sz="1600" dirty="0">
                    <a:solidFill>
                      <a:schemeClr val="dk1"/>
                    </a:solidFill>
                    <a:latin typeface="+mn-lt"/>
                  </a:rPr>
                  <a:t>. </a:t>
                </a:r>
                <a:r>
                  <a:rPr lang="ru-RU" sz="1600" dirty="0">
                    <a:solidFill>
                      <a:schemeClr val="dk1"/>
                    </a:solidFill>
                    <a:latin typeface="+mn-lt"/>
                  </a:rPr>
                  <a:t>Итоговое приближение</a:t>
                </a:r>
                <a:r>
                  <a:rPr lang="en-US" sz="1600" dirty="0">
                    <a:solidFill>
                      <a:schemeClr val="dk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acc>
                  </m:oMath>
                </a14:m>
                <a:r>
                  <a:rPr lang="ru-RU" sz="1600" dirty="0">
                    <a:solidFill>
                      <a:schemeClr val="dk1"/>
                    </a:solidFill>
                    <a:latin typeface="+mn-lt"/>
                  </a:rPr>
                  <a:t>  для </a:t>
                </a:r>
                <a:r>
                  <a:rPr lang="en-US" sz="1600" i="1" dirty="0">
                    <a:solidFill>
                      <a:schemeClr val="dk1"/>
                    </a:solidFill>
                    <a:latin typeface="+mn-lt"/>
                  </a:rPr>
                  <a:t>A</a:t>
                </a:r>
                <a:r>
                  <a:rPr lang="en-US" sz="1600" dirty="0">
                    <a:solidFill>
                      <a:schemeClr val="dk1"/>
                    </a:solidFill>
                    <a:latin typeface="+mn-lt"/>
                  </a:rPr>
                  <a:t> </a:t>
                </a:r>
                <a:r>
                  <a:rPr lang="ru-RU" sz="1600" dirty="0">
                    <a:solidFill>
                      <a:schemeClr val="dk1"/>
                    </a:solidFill>
                    <a:latin typeface="+mn-lt"/>
                  </a:rPr>
                  <a:t>представляется в виде их суммы:</a:t>
                </a:r>
                <a:endParaRPr sz="1600" dirty="0">
                  <a:solidFill>
                    <a:schemeClr val="dk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1" name="Google Shape;203;p16">
                <a:extLst>
                  <a:ext uri="{FF2B5EF4-FFF2-40B4-BE49-F238E27FC236}">
                    <a16:creationId xmlns:a16="http://schemas.microsoft.com/office/drawing/2014/main" id="{71BFB697-03D9-C444-A9A9-34B0A83AC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165" y="1950024"/>
                <a:ext cx="6385698" cy="1258253"/>
              </a:xfrm>
              <a:prstGeom prst="rect">
                <a:avLst/>
              </a:prstGeom>
              <a:blipFill>
                <a:blip r:embed="rId5"/>
                <a:stretch>
                  <a:fillRect l="-397" r="-2381" b="-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Google Shape;203;p16">
            <a:extLst>
              <a:ext uri="{FF2B5EF4-FFF2-40B4-BE49-F238E27FC236}">
                <a16:creationId xmlns:a16="http://schemas.microsoft.com/office/drawing/2014/main" id="{8DDFB67D-C5DC-1344-B15B-FECDF89161FD}"/>
              </a:ext>
            </a:extLst>
          </p:cNvPr>
          <p:cNvSpPr txBox="1"/>
          <p:nvPr/>
        </p:nvSpPr>
        <p:spPr>
          <a:xfrm>
            <a:off x="5536165" y="4036680"/>
            <a:ext cx="6385698" cy="37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600" b="1" dirty="0">
                <a:solidFill>
                  <a:schemeClr val="dk1"/>
                </a:solidFill>
                <a:latin typeface="+mn-lt"/>
              </a:rPr>
              <a:t>Преимущества метода:</a:t>
            </a:r>
          </a:p>
        </p:txBody>
      </p:sp>
      <p:grpSp>
        <p:nvGrpSpPr>
          <p:cNvPr id="35" name="Google Shape;116;p14">
            <a:extLst>
              <a:ext uri="{FF2B5EF4-FFF2-40B4-BE49-F238E27FC236}">
                <a16:creationId xmlns:a16="http://schemas.microsoft.com/office/drawing/2014/main" id="{22417F64-1B55-FE47-8080-487F9D878DA6}"/>
              </a:ext>
            </a:extLst>
          </p:cNvPr>
          <p:cNvGrpSpPr/>
          <p:nvPr/>
        </p:nvGrpSpPr>
        <p:grpSpPr>
          <a:xfrm>
            <a:off x="5701928" y="4406381"/>
            <a:ext cx="235576" cy="229862"/>
            <a:chOff x="469441" y="2076938"/>
            <a:chExt cx="392307" cy="382791"/>
          </a:xfrm>
        </p:grpSpPr>
        <p:sp>
          <p:nvSpPr>
            <p:cNvPr id="36" name="Google Shape;117;p14">
              <a:extLst>
                <a:ext uri="{FF2B5EF4-FFF2-40B4-BE49-F238E27FC236}">
                  <a16:creationId xmlns:a16="http://schemas.microsoft.com/office/drawing/2014/main" id="{C7EC0FD5-1625-194A-8E91-BA7C96535022}"/>
                </a:ext>
              </a:extLst>
            </p:cNvPr>
            <p:cNvSpPr/>
            <p:nvPr/>
          </p:nvSpPr>
          <p:spPr>
            <a:xfrm>
              <a:off x="469441" y="2076938"/>
              <a:ext cx="392307" cy="3827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18;p14">
              <a:extLst>
                <a:ext uri="{FF2B5EF4-FFF2-40B4-BE49-F238E27FC236}">
                  <a16:creationId xmlns:a16="http://schemas.microsoft.com/office/drawing/2014/main" id="{FF837A14-0E81-C841-A08F-A6D6FB927581}"/>
                </a:ext>
              </a:extLst>
            </p:cNvPr>
            <p:cNvSpPr txBox="1"/>
            <p:nvPr/>
          </p:nvSpPr>
          <p:spPr>
            <a:xfrm>
              <a:off x="476907" y="2135918"/>
              <a:ext cx="370223" cy="277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ru-RU" sz="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70;p15">
            <a:extLst>
              <a:ext uri="{FF2B5EF4-FFF2-40B4-BE49-F238E27FC236}">
                <a16:creationId xmlns:a16="http://schemas.microsoft.com/office/drawing/2014/main" id="{47948D70-F7A5-4D40-8DD1-57784EE36FF3}"/>
              </a:ext>
            </a:extLst>
          </p:cNvPr>
          <p:cNvSpPr txBox="1"/>
          <p:nvPr/>
        </p:nvSpPr>
        <p:spPr>
          <a:xfrm>
            <a:off x="370179" y="5446425"/>
            <a:ext cx="5009770" cy="104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+mj-lt"/>
                <a:ea typeface="Times New Roman"/>
                <a:cs typeface="Times New Roman"/>
                <a:sym typeface="Times New Roman"/>
              </a:rPr>
              <a:t>Основной минус реализации ACA with full pivoting –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+mj-lt"/>
                <a:ea typeface="Times New Roman"/>
                <a:cs typeface="Times New Roman"/>
                <a:sym typeface="Times New Roman"/>
              </a:rPr>
              <a:t>для точной проверки критерия остановки непосредственное вычисление нормы </a:t>
            </a:r>
            <a:r>
              <a:rPr lang="ru" i="1" dirty="0">
                <a:latin typeface="+mj-lt"/>
                <a:ea typeface="Times New Roman"/>
                <a:cs typeface="Times New Roman"/>
                <a:sym typeface="Times New Roman"/>
              </a:rPr>
              <a:t>||A||</a:t>
            </a:r>
            <a:r>
              <a:rPr lang="ru" i="1" baseline="-25000" dirty="0">
                <a:latin typeface="+mj-lt"/>
                <a:ea typeface="Times New Roman"/>
                <a:cs typeface="Times New Roman"/>
                <a:sym typeface="Times New Roman"/>
              </a:rPr>
              <a:t>F</a:t>
            </a:r>
            <a:r>
              <a:rPr lang="ru" i="1" dirty="0"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ru" dirty="0">
                <a:latin typeface="+mj-lt"/>
                <a:ea typeface="Times New Roman"/>
                <a:cs typeface="Times New Roman"/>
                <a:sym typeface="Times New Roman"/>
              </a:rPr>
              <a:t>сложно и требует </a:t>
            </a:r>
            <a:r>
              <a:rPr lang="ru" i="1" dirty="0">
                <a:latin typeface="+mj-lt"/>
                <a:ea typeface="Times New Roman"/>
                <a:cs typeface="Times New Roman"/>
                <a:sym typeface="Times New Roman"/>
              </a:rPr>
              <a:t>O(mn) </a:t>
            </a:r>
            <a:r>
              <a:rPr lang="ru" dirty="0">
                <a:latin typeface="+mj-lt"/>
                <a:ea typeface="Times New Roman"/>
                <a:cs typeface="Times New Roman"/>
                <a:sym typeface="Times New Roman"/>
              </a:rPr>
              <a:t>операций</a:t>
            </a:r>
            <a:r>
              <a:rPr lang="en-US" dirty="0">
                <a:latin typeface="+mj-lt"/>
                <a:ea typeface="Times New Roman"/>
                <a:cs typeface="Times New Roman"/>
                <a:sym typeface="Times New Roman"/>
              </a:rPr>
              <a:t>. 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" name="Google Shape;203;p16">
            <a:extLst>
              <a:ext uri="{FF2B5EF4-FFF2-40B4-BE49-F238E27FC236}">
                <a16:creationId xmlns:a16="http://schemas.microsoft.com/office/drawing/2014/main" id="{E1852DFD-0D63-DB49-A8A5-DED8F28A9295}"/>
              </a:ext>
            </a:extLst>
          </p:cNvPr>
          <p:cNvSpPr txBox="1"/>
          <p:nvPr/>
        </p:nvSpPr>
        <p:spPr>
          <a:xfrm>
            <a:off x="5771741" y="4359627"/>
            <a:ext cx="6116371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58750" lvl="0" algn="just">
              <a:buSzPts val="1100"/>
            </a:pPr>
            <a:r>
              <a:rPr lang="ru-RU" dirty="0">
                <a:ea typeface="Times New Roman"/>
                <a:cs typeface="Times New Roman"/>
                <a:sym typeface="Times New Roman"/>
              </a:rPr>
              <a:t>Матричный крестовый метод является быстрым методом аппроксимации матриц матрицами малого ранга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.</a:t>
            </a:r>
            <a:endParaRPr lang="ru-RU" dirty="0">
              <a:ea typeface="Times New Roman"/>
              <a:cs typeface="Times New Roman"/>
              <a:sym typeface="Times New Roman"/>
            </a:endParaRPr>
          </a:p>
          <a:p>
            <a:pPr marL="158750" lvl="0" algn="just">
              <a:buSzPts val="1100"/>
            </a:pPr>
            <a:endParaRPr lang="ru-RU" dirty="0">
              <a:ea typeface="Times New Roman"/>
              <a:cs typeface="Times New Roman"/>
              <a:sym typeface="Times New Roman"/>
            </a:endParaRPr>
          </a:p>
          <a:p>
            <a:pPr marL="158750" lvl="0" algn="just">
              <a:buSzPts val="1100"/>
            </a:pPr>
            <a:r>
              <a:rPr lang="ru-RU" dirty="0">
                <a:ea typeface="Times New Roman"/>
                <a:cs typeface="Times New Roman"/>
                <a:sym typeface="Times New Roman"/>
              </a:rPr>
              <a:t>Приближение, находимое данным методом, является </a:t>
            </a:r>
            <a:r>
              <a:rPr lang="ru-RU" dirty="0" err="1">
                <a:ea typeface="Times New Roman"/>
                <a:cs typeface="Times New Roman"/>
                <a:sym typeface="Times New Roman"/>
              </a:rPr>
              <a:t>квазиоптимальным</a:t>
            </a:r>
            <a:r>
              <a:rPr lang="ru-RU" dirty="0">
                <a:ea typeface="Times New Roman"/>
                <a:cs typeface="Times New Roman"/>
                <a:sym typeface="Times New Roman"/>
              </a:rPr>
              <a:t>, т.е. близким к оптимальному </a:t>
            </a:r>
            <a:r>
              <a:rPr lang="en-GB" dirty="0">
                <a:ea typeface="Times New Roman"/>
                <a:cs typeface="Times New Roman"/>
                <a:sym typeface="Times New Roman"/>
              </a:rPr>
              <a:t>r-</a:t>
            </a:r>
            <a:r>
              <a:rPr lang="ru-RU" dirty="0">
                <a:ea typeface="Times New Roman"/>
                <a:cs typeface="Times New Roman"/>
                <a:sym typeface="Times New Roman"/>
              </a:rPr>
              <a:t>ранговому приближению.</a:t>
            </a:r>
          </a:p>
          <a:p>
            <a:pPr marL="158750" lvl="0" algn="just">
              <a:buSzPts val="1100"/>
            </a:pPr>
            <a:endParaRPr lang="ru-RU" dirty="0">
              <a:ea typeface="Times New Roman"/>
              <a:cs typeface="Times New Roman"/>
              <a:sym typeface="Times New Roman"/>
            </a:endParaRPr>
          </a:p>
          <a:p>
            <a:pPr marL="158750" lvl="0" algn="just">
              <a:buSzPts val="1100"/>
            </a:pPr>
            <a:r>
              <a:rPr lang="ru-RU" dirty="0">
                <a:ea typeface="Times New Roman"/>
                <a:cs typeface="Times New Roman"/>
                <a:sym typeface="Times New Roman"/>
              </a:rPr>
              <a:t>Не использует все элементы матрицы для нахождения приближения</a:t>
            </a:r>
            <a:r>
              <a:rPr lang="en-US" dirty="0">
                <a:ea typeface="Times New Roman"/>
                <a:cs typeface="Times New Roman"/>
                <a:sym typeface="Times New Roman"/>
              </a:rPr>
              <a:t>.</a:t>
            </a:r>
            <a:endParaRPr lang="ru-RU" dirty="0"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0" name="Google Shape;116;p14">
            <a:extLst>
              <a:ext uri="{FF2B5EF4-FFF2-40B4-BE49-F238E27FC236}">
                <a16:creationId xmlns:a16="http://schemas.microsoft.com/office/drawing/2014/main" id="{693F9BE1-2531-C04C-BD67-23497C6AE8FB}"/>
              </a:ext>
            </a:extLst>
          </p:cNvPr>
          <p:cNvGrpSpPr/>
          <p:nvPr/>
        </p:nvGrpSpPr>
        <p:grpSpPr>
          <a:xfrm>
            <a:off x="5701928" y="5052625"/>
            <a:ext cx="235576" cy="229862"/>
            <a:chOff x="469441" y="2076938"/>
            <a:chExt cx="392307" cy="382791"/>
          </a:xfrm>
        </p:grpSpPr>
        <p:sp>
          <p:nvSpPr>
            <p:cNvPr id="41" name="Google Shape;117;p14">
              <a:extLst>
                <a:ext uri="{FF2B5EF4-FFF2-40B4-BE49-F238E27FC236}">
                  <a16:creationId xmlns:a16="http://schemas.microsoft.com/office/drawing/2014/main" id="{CED214C8-EF6C-F34E-87A9-CE76F6E5D683}"/>
                </a:ext>
              </a:extLst>
            </p:cNvPr>
            <p:cNvSpPr/>
            <p:nvPr/>
          </p:nvSpPr>
          <p:spPr>
            <a:xfrm>
              <a:off x="469441" y="2076938"/>
              <a:ext cx="392307" cy="3827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18;p14">
              <a:extLst>
                <a:ext uri="{FF2B5EF4-FFF2-40B4-BE49-F238E27FC236}">
                  <a16:creationId xmlns:a16="http://schemas.microsoft.com/office/drawing/2014/main" id="{DBF521B0-F4EB-6F49-BFAE-8C1662F233E6}"/>
                </a:ext>
              </a:extLst>
            </p:cNvPr>
            <p:cNvSpPr txBox="1"/>
            <p:nvPr/>
          </p:nvSpPr>
          <p:spPr>
            <a:xfrm>
              <a:off x="476907" y="2135918"/>
              <a:ext cx="370223" cy="277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ru-RU" sz="800" b="1" dirty="0">
                  <a:solidFill>
                    <a:schemeClr val="lt1"/>
                  </a:solidFill>
                </a:rPr>
                <a:t>2</a:t>
              </a:r>
              <a:endParaRPr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116;p14">
            <a:extLst>
              <a:ext uri="{FF2B5EF4-FFF2-40B4-BE49-F238E27FC236}">
                <a16:creationId xmlns:a16="http://schemas.microsoft.com/office/drawing/2014/main" id="{974BEDD4-E255-8743-A6E9-68EF5F9AEB59}"/>
              </a:ext>
            </a:extLst>
          </p:cNvPr>
          <p:cNvGrpSpPr/>
          <p:nvPr/>
        </p:nvGrpSpPr>
        <p:grpSpPr>
          <a:xfrm>
            <a:off x="5701928" y="5892549"/>
            <a:ext cx="235576" cy="229862"/>
            <a:chOff x="469441" y="2076938"/>
            <a:chExt cx="392307" cy="382791"/>
          </a:xfrm>
        </p:grpSpPr>
        <p:sp>
          <p:nvSpPr>
            <p:cNvPr id="44" name="Google Shape;117;p14">
              <a:extLst>
                <a:ext uri="{FF2B5EF4-FFF2-40B4-BE49-F238E27FC236}">
                  <a16:creationId xmlns:a16="http://schemas.microsoft.com/office/drawing/2014/main" id="{B89A7213-8733-F844-9A13-C66254E137EE}"/>
                </a:ext>
              </a:extLst>
            </p:cNvPr>
            <p:cNvSpPr/>
            <p:nvPr/>
          </p:nvSpPr>
          <p:spPr>
            <a:xfrm>
              <a:off x="469441" y="2076938"/>
              <a:ext cx="392307" cy="3827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18;p14">
              <a:extLst>
                <a:ext uri="{FF2B5EF4-FFF2-40B4-BE49-F238E27FC236}">
                  <a16:creationId xmlns:a16="http://schemas.microsoft.com/office/drawing/2014/main" id="{77E50783-E7FA-1540-9AA1-6B3F99EE003D}"/>
                </a:ext>
              </a:extLst>
            </p:cNvPr>
            <p:cNvSpPr txBox="1"/>
            <p:nvPr/>
          </p:nvSpPr>
          <p:spPr>
            <a:xfrm>
              <a:off x="476907" y="2135918"/>
              <a:ext cx="370223" cy="277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ru-RU" sz="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B6E97BE-45D0-CB46-9974-52C963EA2A7C}"/>
              </a:ext>
            </a:extLst>
          </p:cNvPr>
          <p:cNvCxnSpPr>
            <a:cxnSpLocks/>
          </p:cNvCxnSpPr>
          <p:nvPr/>
        </p:nvCxnSpPr>
        <p:spPr>
          <a:xfrm flipV="1">
            <a:off x="2692400" y="5167556"/>
            <a:ext cx="0" cy="382345"/>
          </a:xfrm>
          <a:prstGeom prst="straightConnector1">
            <a:avLst/>
          </a:prstGeom>
          <a:ln w="28575">
            <a:solidFill>
              <a:srgbClr val="5B9B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92;p13">
            <a:extLst>
              <a:ext uri="{FF2B5EF4-FFF2-40B4-BE49-F238E27FC236}">
                <a16:creationId xmlns:a16="http://schemas.microsoft.com/office/drawing/2014/main" id="{10F72715-D84B-AB47-B7E4-FE01131319D5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595FD-A0B9-F74A-9373-6D8DE87162C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09905" y="3150258"/>
            <a:ext cx="1280775" cy="7831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68;p15">
            <a:extLst>
              <a:ext uri="{FF2B5EF4-FFF2-40B4-BE49-F238E27FC236}">
                <a16:creationId xmlns:a16="http://schemas.microsoft.com/office/drawing/2014/main" id="{773FFA5F-2DB5-E745-9E7A-D909B72DDA69}"/>
              </a:ext>
            </a:extLst>
          </p:cNvPr>
          <p:cNvSpPr/>
          <p:nvPr/>
        </p:nvSpPr>
        <p:spPr>
          <a:xfrm>
            <a:off x="370178" y="1239941"/>
            <a:ext cx="3980596" cy="3804008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 sz="2600" b="1">
                <a:latin typeface="Arial"/>
                <a:ea typeface="Arial"/>
                <a:cs typeface="Arial"/>
                <a:sym typeface="Arial"/>
              </a:rPr>
              <a:t>Adaptive Cross Approximation (ACA)</a:t>
            </a:r>
            <a:endParaRPr sz="2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4" name="Google Shape;204;p16"/>
          <p:cNvCxnSpPr/>
          <p:nvPr/>
        </p:nvCxnSpPr>
        <p:spPr>
          <a:xfrm>
            <a:off x="362078" y="1101301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203;p16">
            <a:extLst>
              <a:ext uri="{FF2B5EF4-FFF2-40B4-BE49-F238E27FC236}">
                <a16:creationId xmlns:a16="http://schemas.microsoft.com/office/drawing/2014/main" id="{71BFB697-03D9-C444-A9A9-34B0A83AC7FB}"/>
              </a:ext>
            </a:extLst>
          </p:cNvPr>
          <p:cNvSpPr txBox="1"/>
          <p:nvPr/>
        </p:nvSpPr>
        <p:spPr>
          <a:xfrm>
            <a:off x="4737101" y="1272670"/>
            <a:ext cx="6801184" cy="58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15000"/>
              </a:lnSpc>
              <a:buSzPts val="1100"/>
            </a:pPr>
            <a:r>
              <a:rPr lang="ru-RU" dirty="0">
                <a:solidFill>
                  <a:schemeClr val="dk1"/>
                </a:solidFill>
                <a:latin typeface="+mn-lt"/>
              </a:rPr>
              <a:t>Чтобы исправить недостатки используется модифицированный алгоритм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. </a:t>
            </a:r>
            <a:r>
              <a:rPr lang="ru-RU" dirty="0">
                <a:solidFill>
                  <a:schemeClr val="dk1"/>
                </a:solidFill>
                <a:latin typeface="+mn-lt"/>
              </a:rPr>
              <a:t>В нем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ru-RU" dirty="0">
                <a:solidFill>
                  <a:schemeClr val="dk1"/>
                </a:solidFill>
                <a:latin typeface="+mn-lt"/>
              </a:rPr>
              <a:t>заменяется рассмотрение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 </a:t>
            </a:r>
            <a:r>
              <a:rPr lang="ru" i="1" dirty="0">
                <a:ea typeface="Times New Roman"/>
                <a:cs typeface="Times New Roman"/>
                <a:sym typeface="Times New Roman"/>
              </a:rPr>
              <a:t>||A||</a:t>
            </a:r>
            <a:r>
              <a:rPr lang="ru" i="1" baseline="-25000" dirty="0">
                <a:ea typeface="Times New Roman"/>
                <a:cs typeface="Times New Roman"/>
                <a:sym typeface="Times New Roman"/>
              </a:rPr>
              <a:t>F</a:t>
            </a:r>
            <a:r>
              <a:rPr lang="ru-RU" i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ea typeface="Times New Roman"/>
                <a:cs typeface="Times New Roman"/>
                <a:sym typeface="Times New Roman"/>
              </a:rPr>
              <a:t>на</a:t>
            </a:r>
            <a:r>
              <a:rPr lang="ru-RU" i="1" dirty="0">
                <a:ea typeface="Times New Roman"/>
                <a:cs typeface="Times New Roman"/>
                <a:sym typeface="Times New Roman"/>
              </a:rPr>
              <a:t> </a:t>
            </a:r>
            <a:r>
              <a:rPr lang="ru" i="1" dirty="0">
                <a:ea typeface="Times New Roman"/>
                <a:cs typeface="Times New Roman"/>
                <a:sym typeface="Times New Roman"/>
              </a:rPr>
              <a:t>||A</a:t>
            </a:r>
            <a:r>
              <a:rPr lang="en-US" i="1" baseline="-25000" dirty="0">
                <a:ea typeface="Times New Roman"/>
                <a:cs typeface="Times New Roman"/>
                <a:sym typeface="Times New Roman"/>
              </a:rPr>
              <a:t>k</a:t>
            </a:r>
            <a:r>
              <a:rPr lang="ru" i="1" dirty="0">
                <a:ea typeface="Times New Roman"/>
                <a:cs typeface="Times New Roman"/>
                <a:sym typeface="Times New Roman"/>
              </a:rPr>
              <a:t>||</a:t>
            </a:r>
            <a:r>
              <a:rPr lang="en-US" i="1" baseline="-25000" dirty="0">
                <a:ea typeface="Times New Roman"/>
                <a:cs typeface="Times New Roman"/>
                <a:sym typeface="Times New Roman"/>
              </a:rPr>
              <a:t>F</a:t>
            </a:r>
            <a:r>
              <a:rPr lang="ru-RU" dirty="0">
                <a:solidFill>
                  <a:schemeClr val="dk1"/>
                </a:solidFill>
                <a:latin typeface="+mn-lt"/>
              </a:rPr>
              <a:t> 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:</a:t>
            </a:r>
            <a:endParaRPr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33" name="Google Shape;203;p16">
            <a:extLst>
              <a:ext uri="{FF2B5EF4-FFF2-40B4-BE49-F238E27FC236}">
                <a16:creationId xmlns:a16="http://schemas.microsoft.com/office/drawing/2014/main" id="{8DDFB67D-C5DC-1344-B15B-FECDF89161FD}"/>
              </a:ext>
            </a:extLst>
          </p:cNvPr>
          <p:cNvSpPr txBox="1"/>
          <p:nvPr/>
        </p:nvSpPr>
        <p:spPr>
          <a:xfrm>
            <a:off x="4766595" y="2879451"/>
            <a:ext cx="6716963" cy="108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15000"/>
              </a:lnSpc>
              <a:buSzPts val="1100"/>
            </a:pPr>
            <a:r>
              <a:rPr lang="ru-RU" dirty="0">
                <a:solidFill>
                  <a:schemeClr val="dk1"/>
                </a:solidFill>
              </a:rPr>
              <a:t>В некоторых случаях он не может получить надежные аппроксимации низкого ранга</a:t>
            </a:r>
            <a:r>
              <a:rPr lang="en-US" dirty="0">
                <a:solidFill>
                  <a:schemeClr val="dk1"/>
                </a:solidFill>
              </a:rPr>
              <a:t>. </a:t>
            </a:r>
            <a:endParaRPr lang="en-US" b="1" dirty="0">
              <a:solidFill>
                <a:schemeClr val="dk1"/>
              </a:solidFill>
              <a:latin typeface="+mn-lt"/>
            </a:endParaRPr>
          </a:p>
          <a:p>
            <a:pPr lvl="0" algn="just">
              <a:lnSpc>
                <a:spcPct val="115000"/>
              </a:lnSpc>
              <a:buSzPts val="1100"/>
            </a:pPr>
            <a:r>
              <a:rPr lang="ru-RU" b="1" dirty="0">
                <a:solidFill>
                  <a:schemeClr val="dk1"/>
                </a:solidFill>
                <a:latin typeface="+mn-lt"/>
              </a:rPr>
              <a:t>Сложность метода: </a:t>
            </a:r>
            <a:r>
              <a:rPr lang="ru-RU" dirty="0">
                <a:solidFill>
                  <a:schemeClr val="dk1"/>
                </a:solidFill>
                <a:latin typeface="+mn-lt"/>
              </a:rPr>
              <a:t>общая сложность представленного алгоритма </a:t>
            </a:r>
            <a:r>
              <a:rPr lang="en-US" i="1" dirty="0">
                <a:solidFill>
                  <a:schemeClr val="dk1"/>
                </a:solidFill>
                <a:latin typeface="+mn-lt"/>
              </a:rPr>
              <a:t>O((</a:t>
            </a:r>
            <a:r>
              <a:rPr lang="en-US" i="1" dirty="0" err="1">
                <a:solidFill>
                  <a:schemeClr val="dk1"/>
                </a:solidFill>
                <a:latin typeface="+mn-lt"/>
              </a:rPr>
              <a:t>m+n</a:t>
            </a:r>
            <a:r>
              <a:rPr lang="en-US" i="1" dirty="0">
                <a:solidFill>
                  <a:schemeClr val="dk1"/>
                </a:solidFill>
                <a:latin typeface="+mn-lt"/>
              </a:rPr>
              <a:t>)r</a:t>
            </a:r>
            <a:r>
              <a:rPr lang="en-US" i="1" baseline="30000" dirty="0">
                <a:solidFill>
                  <a:schemeClr val="dk1"/>
                </a:solidFill>
                <a:latin typeface="+mn-lt"/>
              </a:rPr>
              <a:t>2</a:t>
            </a:r>
            <a:r>
              <a:rPr lang="en-US" i="1" dirty="0">
                <a:solidFill>
                  <a:schemeClr val="dk1"/>
                </a:solidFill>
                <a:latin typeface="+mn-lt"/>
              </a:rPr>
              <a:t>) </a:t>
            </a:r>
            <a:r>
              <a:rPr lang="ru-RU" dirty="0">
                <a:solidFill>
                  <a:schemeClr val="dk1"/>
                </a:solidFill>
                <a:latin typeface="+mn-lt"/>
              </a:rPr>
              <a:t>операций и </a:t>
            </a:r>
            <a:r>
              <a:rPr lang="en-US" i="1" dirty="0">
                <a:solidFill>
                  <a:schemeClr val="dk1"/>
                </a:solidFill>
              </a:rPr>
              <a:t>O((</a:t>
            </a:r>
            <a:r>
              <a:rPr lang="en-US" i="1" dirty="0" err="1">
                <a:solidFill>
                  <a:schemeClr val="dk1"/>
                </a:solidFill>
              </a:rPr>
              <a:t>m+n</a:t>
            </a:r>
            <a:r>
              <a:rPr lang="en-US" i="1" dirty="0">
                <a:solidFill>
                  <a:schemeClr val="dk1"/>
                </a:solidFill>
              </a:rPr>
              <a:t>)r)</a:t>
            </a:r>
            <a:r>
              <a:rPr lang="ru-RU" dirty="0">
                <a:solidFill>
                  <a:schemeClr val="dk1"/>
                </a:solidFill>
                <a:latin typeface="+mn-lt"/>
              </a:rPr>
              <a:t> вычислений элементов матрицы</a:t>
            </a:r>
            <a:r>
              <a:rPr lang="en-US" dirty="0">
                <a:solidFill>
                  <a:schemeClr val="dk1"/>
                </a:solidFill>
                <a:latin typeface="+mn-lt"/>
              </a:rPr>
              <a:t>.</a:t>
            </a:r>
            <a:endParaRPr lang="ru-RU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25" name="Google Shape;85;p16">
            <a:extLst>
              <a:ext uri="{FF2B5EF4-FFF2-40B4-BE49-F238E27FC236}">
                <a16:creationId xmlns:a16="http://schemas.microsoft.com/office/drawing/2014/main" id="{C6CEE6C2-AA6F-B047-851E-5FEF4C870D7F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14679" y="1312404"/>
            <a:ext cx="3512030" cy="373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81;p16">
            <a:extLst>
              <a:ext uri="{FF2B5EF4-FFF2-40B4-BE49-F238E27FC236}">
                <a16:creationId xmlns:a16="http://schemas.microsoft.com/office/drawing/2014/main" id="{FED9BD7C-9986-E84E-BE18-49547822AD7C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rgbClr val="5B9BD6">
                <a:tint val="45000"/>
                <a:satMod val="400000"/>
              </a:srgbClr>
            </a:duotone>
          </a:blip>
          <a:srcRect l="34160" t="50000" r="8793" b="25715"/>
          <a:stretch/>
        </p:blipFill>
        <p:spPr>
          <a:xfrm>
            <a:off x="5593941" y="1869959"/>
            <a:ext cx="5531259" cy="27017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03;p16">
            <a:extLst>
              <a:ext uri="{FF2B5EF4-FFF2-40B4-BE49-F238E27FC236}">
                <a16:creationId xmlns:a16="http://schemas.microsoft.com/office/drawing/2014/main" id="{1BE8F9A7-7B32-5A40-BFCF-E612929C9EC0}"/>
              </a:ext>
            </a:extLst>
          </p:cNvPr>
          <p:cNvSpPr txBox="1"/>
          <p:nvPr/>
        </p:nvSpPr>
        <p:spPr>
          <a:xfrm>
            <a:off x="4737100" y="2111756"/>
            <a:ext cx="7184763" cy="34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15000"/>
              </a:lnSpc>
              <a:buSzPts val="1100"/>
            </a:pPr>
            <a:r>
              <a:rPr lang="ru-RU" dirty="0">
                <a:solidFill>
                  <a:schemeClr val="dk1"/>
                </a:solidFill>
                <a:latin typeface="+mn-lt"/>
              </a:rPr>
              <a:t>Тогда критерий остановки перепишется следующим образом:</a:t>
            </a:r>
          </a:p>
        </p:txBody>
      </p:sp>
      <p:sp>
        <p:nvSpPr>
          <p:cNvPr id="47" name="Google Shape;92;p13">
            <a:extLst>
              <a:ext uri="{FF2B5EF4-FFF2-40B4-BE49-F238E27FC236}">
                <a16:creationId xmlns:a16="http://schemas.microsoft.com/office/drawing/2014/main" id="{F3A6ABA9-9409-9C42-9920-FB01C27B1F4E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CA006-8D92-A142-8843-81C3D63E530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  <a:duotone>
              <a:prstClr val="black"/>
              <a:srgbClr val="5B9BD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990680" y="2490497"/>
            <a:ext cx="2209800" cy="33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E602D-FD6B-954F-9A3A-47C0CE1E1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819" y="4189419"/>
            <a:ext cx="5339502" cy="1634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08864-C209-8049-8097-511F81CE4F9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178" y="5124904"/>
            <a:ext cx="5144265" cy="15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50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68;p15">
            <a:extLst>
              <a:ext uri="{FF2B5EF4-FFF2-40B4-BE49-F238E27FC236}">
                <a16:creationId xmlns:a16="http://schemas.microsoft.com/office/drawing/2014/main" id="{4B07351C-08C8-B748-BCA0-382C143D0E4A}"/>
              </a:ext>
            </a:extLst>
          </p:cNvPr>
          <p:cNvSpPr/>
          <p:nvPr/>
        </p:nvSpPr>
        <p:spPr>
          <a:xfrm>
            <a:off x="362078" y="4567322"/>
            <a:ext cx="9732417" cy="1541173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8;p15">
            <a:extLst>
              <a:ext uri="{FF2B5EF4-FFF2-40B4-BE49-F238E27FC236}">
                <a16:creationId xmlns:a16="http://schemas.microsoft.com/office/drawing/2014/main" id="{CF40FE00-CBED-6248-81EE-1724889695DD}"/>
              </a:ext>
            </a:extLst>
          </p:cNvPr>
          <p:cNvSpPr/>
          <p:nvPr/>
        </p:nvSpPr>
        <p:spPr>
          <a:xfrm>
            <a:off x="362078" y="1918529"/>
            <a:ext cx="8795084" cy="1781762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Метод </a:t>
            </a:r>
            <a:r>
              <a:rPr lang="en-US" sz="2600" b="1" dirty="0" err="1">
                <a:latin typeface="Arial"/>
                <a:ea typeface="Arial"/>
                <a:cs typeface="Arial"/>
                <a:sym typeface="Arial"/>
              </a:rPr>
              <a:t>maxvol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270163" y="1108728"/>
            <a:ext cx="11651700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600" dirty="0">
                <a:solidFill>
                  <a:schemeClr val="dk1"/>
                </a:solidFill>
              </a:rPr>
              <a:t>Естественное обобщение </a:t>
            </a:r>
            <a:r>
              <a:rPr lang="en-US" sz="1600" dirty="0">
                <a:solidFill>
                  <a:schemeClr val="dk1"/>
                </a:solidFill>
              </a:rPr>
              <a:t>ACA </a:t>
            </a:r>
            <a:r>
              <a:rPr lang="ru-RU" sz="1600" dirty="0">
                <a:solidFill>
                  <a:schemeClr val="dk1"/>
                </a:solidFill>
              </a:rPr>
              <a:t>возникло после появления теоремы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ru-RU" sz="1600" dirty="0">
                <a:solidFill>
                  <a:schemeClr val="dk1"/>
                </a:solidFill>
              </a:rPr>
              <a:t>оценивающей аппроксимацию строками и столбцами подматрицы максимального объема</a:t>
            </a:r>
            <a:r>
              <a:rPr lang="en-US" sz="1600" dirty="0">
                <a:solidFill>
                  <a:schemeClr val="dk1"/>
                </a:solidFill>
              </a:rPr>
              <a:t>. </a:t>
            </a:r>
            <a:r>
              <a:rPr lang="ru-RU" sz="1600" dirty="0">
                <a:solidFill>
                  <a:schemeClr val="dk1"/>
                </a:solidFill>
              </a:rPr>
              <a:t>Если сингулярные числа А быстро убывают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ru-RU" sz="1600" dirty="0">
                <a:solidFill>
                  <a:schemeClr val="dk1"/>
                </a:solidFill>
              </a:rPr>
              <a:t>то метод эффективен: </a:t>
            </a:r>
            <a:endParaRPr sz="1600" dirty="0">
              <a:solidFill>
                <a:schemeClr val="dk1"/>
              </a:solidFill>
            </a:endParaRPr>
          </a:p>
        </p:txBody>
      </p:sp>
      <p:cxnSp>
        <p:nvCxnSpPr>
          <p:cNvPr id="204" name="Google Shape;204;p16"/>
          <p:cNvCxnSpPr/>
          <p:nvPr/>
        </p:nvCxnSpPr>
        <p:spPr>
          <a:xfrm>
            <a:off x="362078" y="1779725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100;p18">
            <a:extLst>
              <a:ext uri="{FF2B5EF4-FFF2-40B4-BE49-F238E27FC236}">
                <a16:creationId xmlns:a16="http://schemas.microsoft.com/office/drawing/2014/main" id="{D3D6C4D4-E1CC-E24E-BFCC-584EA7F42C17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6629" y="1885409"/>
            <a:ext cx="8660533" cy="156312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03;p16">
            <a:extLst>
              <a:ext uri="{FF2B5EF4-FFF2-40B4-BE49-F238E27FC236}">
                <a16:creationId xmlns:a16="http://schemas.microsoft.com/office/drawing/2014/main" id="{2D1CA52E-C50C-3142-B410-92C508B74F90}"/>
              </a:ext>
            </a:extLst>
          </p:cNvPr>
          <p:cNvSpPr txBox="1"/>
          <p:nvPr/>
        </p:nvSpPr>
        <p:spPr>
          <a:xfrm>
            <a:off x="270163" y="3763459"/>
            <a:ext cx="9270879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600" dirty="0">
                <a:solidFill>
                  <a:schemeClr val="dk1"/>
                </a:solidFill>
              </a:rPr>
              <a:t>Отыскание максимальной подматрицы является </a:t>
            </a:r>
            <a:r>
              <a:rPr lang="en-US" sz="1600" dirty="0">
                <a:solidFill>
                  <a:schemeClr val="dk1"/>
                </a:solidFill>
              </a:rPr>
              <a:t>NP-</a:t>
            </a:r>
            <a:r>
              <a:rPr lang="ru-RU" sz="1600" dirty="0">
                <a:solidFill>
                  <a:schemeClr val="dk1"/>
                </a:solidFill>
              </a:rPr>
              <a:t>полной задачей</a:t>
            </a:r>
            <a:r>
              <a:rPr lang="en-US" sz="1600" dirty="0">
                <a:solidFill>
                  <a:schemeClr val="dk1"/>
                </a:solidFill>
              </a:rPr>
              <a:t>, </a:t>
            </a:r>
            <a:r>
              <a:rPr lang="ru-RU" sz="1600" dirty="0">
                <a:solidFill>
                  <a:schemeClr val="dk1"/>
                </a:solidFill>
              </a:rPr>
              <a:t>поэтому будем искать </a:t>
            </a:r>
            <a:r>
              <a:rPr lang="ru-RU" sz="1600" i="1" dirty="0">
                <a:solidFill>
                  <a:schemeClr val="dk1"/>
                </a:solidFill>
              </a:rPr>
              <a:t>доминантную подматрицу</a:t>
            </a:r>
            <a:r>
              <a:rPr lang="ru-RU" sz="1600" dirty="0">
                <a:solidFill>
                  <a:schemeClr val="dk1"/>
                </a:solidFill>
              </a:rPr>
              <a:t>:</a:t>
            </a:r>
            <a:endParaRPr sz="1600" dirty="0">
              <a:solidFill>
                <a:schemeClr val="dk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F845F2-3509-3B4C-8DD3-ABAA56CA9ABA}"/>
              </a:ext>
            </a:extLst>
          </p:cNvPr>
          <p:cNvCxnSpPr>
            <a:cxnSpLocks/>
          </p:cNvCxnSpPr>
          <p:nvPr/>
        </p:nvCxnSpPr>
        <p:spPr>
          <a:xfrm flipV="1">
            <a:off x="7122313" y="2531145"/>
            <a:ext cx="0" cy="1260890"/>
          </a:xfrm>
          <a:prstGeom prst="straightConnector1">
            <a:avLst/>
          </a:prstGeom>
          <a:ln w="28575">
            <a:solidFill>
              <a:srgbClr val="5B9B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oogle Shape;102;p18">
            <a:extLst>
              <a:ext uri="{FF2B5EF4-FFF2-40B4-BE49-F238E27FC236}">
                <a16:creationId xmlns:a16="http://schemas.microsoft.com/office/drawing/2014/main" id="{41D68B4E-5C28-0942-B64A-5B35309AFC8E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6629" y="4609266"/>
            <a:ext cx="9823586" cy="1510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11;p19">
            <a:extLst>
              <a:ext uri="{FF2B5EF4-FFF2-40B4-BE49-F238E27FC236}">
                <a16:creationId xmlns:a16="http://schemas.microsoft.com/office/drawing/2014/main" id="{66494BA7-0631-9443-953A-143B4DC81A52}"/>
              </a:ext>
            </a:extLst>
          </p:cNvPr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9248849" y="1752675"/>
            <a:ext cx="3009814" cy="28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92;p13">
            <a:extLst>
              <a:ext uri="{FF2B5EF4-FFF2-40B4-BE49-F238E27FC236}">
                <a16:creationId xmlns:a16="http://schemas.microsoft.com/office/drawing/2014/main" id="{2EE93336-B869-C14D-A9AE-17B351A881BF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94163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68;p15">
            <a:extLst>
              <a:ext uri="{FF2B5EF4-FFF2-40B4-BE49-F238E27FC236}">
                <a16:creationId xmlns:a16="http://schemas.microsoft.com/office/drawing/2014/main" id="{773FFA5F-2DB5-E745-9E7A-D909B72DDA69}"/>
              </a:ext>
            </a:extLst>
          </p:cNvPr>
          <p:cNvSpPr/>
          <p:nvPr/>
        </p:nvSpPr>
        <p:spPr>
          <a:xfrm>
            <a:off x="370177" y="1933113"/>
            <a:ext cx="5164239" cy="301949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600"/>
            </a:pP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Метод </a:t>
            </a:r>
            <a:r>
              <a:rPr lang="en-US" sz="2600" b="1" dirty="0" err="1">
                <a:latin typeface="Arial"/>
                <a:ea typeface="Arial"/>
                <a:cs typeface="Arial"/>
                <a:sym typeface="Arial"/>
              </a:rPr>
              <a:t>maxvol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270163" y="1108728"/>
            <a:ext cx="11651700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600" dirty="0">
                <a:solidFill>
                  <a:schemeClr val="dk1"/>
                </a:solidFill>
              </a:rPr>
              <a:t>Алгоритм нахождения доминантной подматрицы позволяет сформулировать следующая теорема: будем менять строки/столбцы пока </a:t>
            </a:r>
            <a:r>
              <a:rPr lang="en-US" sz="1600" i="1" dirty="0">
                <a:solidFill>
                  <a:schemeClr val="dk1"/>
                </a:solidFill>
              </a:rPr>
              <a:t>|</a:t>
            </a:r>
            <a:r>
              <a:rPr lang="en-US" sz="1600" i="1" dirty="0" err="1">
                <a:solidFill>
                  <a:schemeClr val="dk1"/>
                </a:solidFill>
              </a:rPr>
              <a:t>c_ij</a:t>
            </a:r>
            <a:r>
              <a:rPr lang="en-US" sz="1600" i="1" dirty="0">
                <a:solidFill>
                  <a:schemeClr val="dk1"/>
                </a:solidFill>
              </a:rPr>
              <a:t>| &gt; 1.</a:t>
            </a:r>
            <a:endParaRPr sz="1600" i="1" dirty="0">
              <a:solidFill>
                <a:schemeClr val="dk1"/>
              </a:solidFill>
            </a:endParaRPr>
          </a:p>
        </p:txBody>
      </p:sp>
      <p:cxnSp>
        <p:nvCxnSpPr>
          <p:cNvPr id="204" name="Google Shape;204;p16"/>
          <p:cNvCxnSpPr/>
          <p:nvPr/>
        </p:nvCxnSpPr>
        <p:spPr>
          <a:xfrm>
            <a:off x="362078" y="1779725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" name="Google Shape;203;p16">
            <a:extLst>
              <a:ext uri="{FF2B5EF4-FFF2-40B4-BE49-F238E27FC236}">
                <a16:creationId xmlns:a16="http://schemas.microsoft.com/office/drawing/2014/main" id="{E1852DFD-0D63-DB49-A8A5-DED8F28A9295}"/>
              </a:ext>
            </a:extLst>
          </p:cNvPr>
          <p:cNvSpPr txBox="1"/>
          <p:nvPr/>
        </p:nvSpPr>
        <p:spPr>
          <a:xfrm>
            <a:off x="5562993" y="3291935"/>
            <a:ext cx="6234145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ru-RU" b="1" dirty="0">
                <a:solidFill>
                  <a:schemeClr val="dk1"/>
                </a:solidFill>
              </a:rPr>
              <a:t>Преимущества:</a:t>
            </a:r>
            <a:r>
              <a:rPr lang="ru-RU" dirty="0">
                <a:solidFill>
                  <a:schemeClr val="dk1"/>
                </a:solidFill>
              </a:rPr>
              <a:t> </a:t>
            </a:r>
          </a:p>
          <a:p>
            <a:pPr lvl="0"/>
            <a:r>
              <a:rPr lang="ru-RU" dirty="0">
                <a:solidFill>
                  <a:schemeClr val="dk1"/>
                </a:solidFill>
              </a:rPr>
              <a:t>– Если матрица А малого ранга и мы взяли небольшое число строк для ее приближения,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ru-RU" dirty="0">
                <a:solidFill>
                  <a:schemeClr val="dk1"/>
                </a:solidFill>
              </a:rPr>
              <a:t>то это весьма эффективно (в силу Теоремы 1.1);</a:t>
            </a:r>
          </a:p>
          <a:p>
            <a:pPr lvl="0"/>
            <a:r>
              <a:rPr lang="ru-RU" dirty="0">
                <a:solidFill>
                  <a:schemeClr val="dk1"/>
                </a:solidFill>
              </a:rPr>
              <a:t>– Быстрое разложение по сравнению с </a:t>
            </a:r>
            <a:r>
              <a:rPr lang="en-GB" dirty="0">
                <a:solidFill>
                  <a:schemeClr val="dk1"/>
                </a:solidFill>
              </a:rPr>
              <a:t>SVD, QR.</a:t>
            </a:r>
          </a:p>
          <a:p>
            <a:pPr lvl="0"/>
            <a:endParaRPr lang="en-GB" dirty="0">
              <a:solidFill>
                <a:schemeClr val="dk1"/>
              </a:solidFill>
            </a:endParaRPr>
          </a:p>
          <a:p>
            <a:pPr lvl="0"/>
            <a:r>
              <a:rPr lang="ru-RU" b="1" dirty="0">
                <a:solidFill>
                  <a:schemeClr val="dk1"/>
                </a:solidFill>
              </a:rPr>
              <a:t>Недостатки:</a:t>
            </a:r>
          </a:p>
          <a:p>
            <a:pPr lvl="0"/>
            <a:r>
              <a:rPr lang="ru-RU" dirty="0">
                <a:solidFill>
                  <a:schemeClr val="dk1"/>
                </a:solidFill>
              </a:rPr>
              <a:t>– Объем доминантной матрицы может сильно отличаться от объема максимальной (в силу Теоремы 2.2).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dk1"/>
                </a:solidFill>
              </a:rPr>
              <a:t>– Метод с переменными направлениями не гарантирует нахождение доминантной матрицы.</a:t>
            </a:r>
          </a:p>
        </p:txBody>
      </p:sp>
      <p:pic>
        <p:nvPicPr>
          <p:cNvPr id="25" name="Google Shape;97;p18">
            <a:extLst>
              <a:ext uri="{FF2B5EF4-FFF2-40B4-BE49-F238E27FC236}">
                <a16:creationId xmlns:a16="http://schemas.microsoft.com/office/drawing/2014/main" id="{2D16A399-FDD4-0F45-A81C-1990BD90BCDB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73912" y="1940212"/>
            <a:ext cx="5160504" cy="2967557"/>
          </a:xfrm>
          <a:prstGeom prst="rect">
            <a:avLst/>
          </a:prstGeom>
          <a:noFill/>
          <a:ln w="19050" cap="flat" cmpd="sng">
            <a:noFill/>
            <a:prstDash val="lgDash"/>
            <a:round/>
            <a:headEnd type="none" w="sm" len="sm"/>
            <a:tailEnd type="none" w="sm" len="sm"/>
          </a:ln>
        </p:spPr>
      </p:pic>
      <p:pic>
        <p:nvPicPr>
          <p:cNvPr id="26" name="Google Shape;101;p18">
            <a:extLst>
              <a:ext uri="{FF2B5EF4-FFF2-40B4-BE49-F238E27FC236}">
                <a16:creationId xmlns:a16="http://schemas.microsoft.com/office/drawing/2014/main" id="{3562EA27-E3CE-B24A-804D-8303A1C6F035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b="13514"/>
          <a:stretch/>
        </p:blipFill>
        <p:spPr>
          <a:xfrm>
            <a:off x="5557313" y="1973611"/>
            <a:ext cx="6234145" cy="117099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24F61F-4032-A847-8AA8-AD4050A64D99}"/>
              </a:ext>
            </a:extLst>
          </p:cNvPr>
          <p:cNvSpPr txBox="1"/>
          <p:nvPr/>
        </p:nvSpPr>
        <p:spPr>
          <a:xfrm>
            <a:off x="303888" y="5103940"/>
            <a:ext cx="50654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1400" b="1" dirty="0">
                <a:solidFill>
                  <a:schemeClr val="dk1"/>
                </a:solidFill>
                <a:latin typeface="+mn-lt"/>
              </a:rPr>
              <a:t>Сложность метода: </a:t>
            </a:r>
            <a:r>
              <a:rPr lang="en-GB" i="1" dirty="0">
                <a:solidFill>
                  <a:schemeClr val="dk1"/>
                </a:solidFill>
              </a:rPr>
              <a:t>O((M+N)</a:t>
            </a:r>
            <a:r>
              <a:rPr lang="en-GB" i="1" dirty="0" err="1">
                <a:solidFill>
                  <a:schemeClr val="dk1"/>
                </a:solidFill>
              </a:rPr>
              <a:t>r·iter</a:t>
            </a:r>
            <a:r>
              <a:rPr lang="en-GB" i="1" dirty="0">
                <a:solidFill>
                  <a:schemeClr val="dk1"/>
                </a:solidFill>
              </a:rPr>
              <a:t>+(M+N)r</a:t>
            </a:r>
            <a:r>
              <a:rPr lang="en-GB" i="1" baseline="30000" dirty="0">
                <a:solidFill>
                  <a:schemeClr val="dk1"/>
                </a:solidFill>
              </a:rPr>
              <a:t>2</a:t>
            </a:r>
            <a:r>
              <a:rPr lang="en-GB" i="1" dirty="0">
                <a:solidFill>
                  <a:schemeClr val="dk1"/>
                </a:solidFill>
              </a:rPr>
              <a:t>·IT)</a:t>
            </a:r>
            <a:r>
              <a:rPr lang="en-GB" dirty="0">
                <a:solidFill>
                  <a:schemeClr val="dk1"/>
                </a:solidFill>
              </a:rPr>
              <a:t>,</a:t>
            </a:r>
          </a:p>
          <a:p>
            <a:pPr lvl="0"/>
            <a:r>
              <a:rPr lang="ru-RU" dirty="0">
                <a:solidFill>
                  <a:schemeClr val="dk1"/>
                </a:solidFill>
              </a:rPr>
              <a:t>где </a:t>
            </a:r>
            <a:r>
              <a:rPr lang="en-GB" i="1" dirty="0" err="1">
                <a:solidFill>
                  <a:schemeClr val="dk1"/>
                </a:solidFill>
              </a:rPr>
              <a:t>iter</a:t>
            </a:r>
            <a:r>
              <a:rPr lang="en-GB" dirty="0">
                <a:solidFill>
                  <a:schemeClr val="dk1"/>
                </a:solidFill>
              </a:rPr>
              <a:t> – </a:t>
            </a:r>
            <a:r>
              <a:rPr lang="ru-RU" dirty="0">
                <a:solidFill>
                  <a:schemeClr val="dk1"/>
                </a:solidFill>
              </a:rPr>
              <a:t>общее количество замен строк и столбцов, то есть количество итераций цикла “</a:t>
            </a:r>
            <a:r>
              <a:rPr lang="en-GB" dirty="0">
                <a:solidFill>
                  <a:schemeClr val="dk1"/>
                </a:solidFill>
              </a:rPr>
              <a:t>while” </a:t>
            </a:r>
            <a:r>
              <a:rPr lang="ru-RU" dirty="0">
                <a:solidFill>
                  <a:schemeClr val="dk1"/>
                </a:solidFill>
              </a:rPr>
              <a:t>в строке 6,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i="1" dirty="0">
                <a:solidFill>
                  <a:schemeClr val="dk1"/>
                </a:solidFill>
              </a:rPr>
              <a:t>IT</a:t>
            </a:r>
            <a:r>
              <a:rPr lang="en-GB" dirty="0">
                <a:solidFill>
                  <a:schemeClr val="dk1"/>
                </a:solidFill>
              </a:rPr>
              <a:t> –  </a:t>
            </a:r>
            <a:r>
              <a:rPr lang="ru-RU" dirty="0">
                <a:solidFill>
                  <a:schemeClr val="dk1"/>
                </a:solidFill>
              </a:rPr>
              <a:t>количество проходов по строкам и столбцам, то есть общее количество итераций цикла “</a:t>
            </a:r>
            <a:r>
              <a:rPr lang="en-GB" dirty="0">
                <a:solidFill>
                  <a:schemeClr val="dk1"/>
                </a:solidFill>
              </a:rPr>
              <a:t>for” (</a:t>
            </a:r>
            <a:r>
              <a:rPr lang="ru-RU" dirty="0">
                <a:solidFill>
                  <a:schemeClr val="dk1"/>
                </a:solidFill>
              </a:rPr>
              <a:t>строка 2). </a:t>
            </a:r>
          </a:p>
        </p:txBody>
      </p:sp>
      <p:pic>
        <p:nvPicPr>
          <p:cNvPr id="32" name="Google Shape;110;p19">
            <a:extLst>
              <a:ext uri="{FF2B5EF4-FFF2-40B4-BE49-F238E27FC236}">
                <a16:creationId xmlns:a16="http://schemas.microsoft.com/office/drawing/2014/main" id="{714DC750-8A09-134F-819B-D4A0967CCD5B}"/>
              </a:ext>
            </a:extLst>
          </p:cNvPr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rgbClr val="5B9BD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120619" y="5540226"/>
            <a:ext cx="28956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92;p13">
            <a:extLst>
              <a:ext uri="{FF2B5EF4-FFF2-40B4-BE49-F238E27FC236}">
                <a16:creationId xmlns:a16="http://schemas.microsoft.com/office/drawing/2014/main" id="{FB97E121-205A-6449-91B6-B6AC33F7F9AE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203;p16">
            <a:extLst>
              <a:ext uri="{FF2B5EF4-FFF2-40B4-BE49-F238E27FC236}">
                <a16:creationId xmlns:a16="http://schemas.microsoft.com/office/drawing/2014/main" id="{52F0C4E1-361D-A14F-97EA-A08CDC7F5EDA}"/>
              </a:ext>
            </a:extLst>
          </p:cNvPr>
          <p:cNvSpPr txBox="1"/>
          <p:nvPr/>
        </p:nvSpPr>
        <p:spPr>
          <a:xfrm>
            <a:off x="5490973" y="5693524"/>
            <a:ext cx="3482584" cy="322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i="1" dirty="0">
                <a:solidFill>
                  <a:schemeClr val="dk1"/>
                </a:solidFill>
              </a:rPr>
              <a:t>Формула </a:t>
            </a:r>
            <a:r>
              <a:rPr lang="ru-RU" sz="1300" i="1" dirty="0" err="1">
                <a:solidFill>
                  <a:schemeClr val="dk1"/>
                </a:solidFill>
              </a:rPr>
              <a:t>Шермона-Моррисона-Вудбери</a:t>
            </a:r>
            <a:endParaRPr sz="1300" i="1" dirty="0">
              <a:solidFill>
                <a:schemeClr val="dk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960F0D-9F29-AA48-9A9A-00F6710F4BC4}"/>
              </a:ext>
            </a:extLst>
          </p:cNvPr>
          <p:cNvCxnSpPr>
            <a:cxnSpLocks/>
          </p:cNvCxnSpPr>
          <p:nvPr/>
        </p:nvCxnSpPr>
        <p:spPr>
          <a:xfrm>
            <a:off x="8786013" y="5868763"/>
            <a:ext cx="434187" cy="0"/>
          </a:xfrm>
          <a:prstGeom prst="straightConnector1">
            <a:avLst/>
          </a:prstGeom>
          <a:ln w="28575">
            <a:solidFill>
              <a:srgbClr val="5B9BD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84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68;p15">
            <a:extLst>
              <a:ext uri="{FF2B5EF4-FFF2-40B4-BE49-F238E27FC236}">
                <a16:creationId xmlns:a16="http://schemas.microsoft.com/office/drawing/2014/main" id="{773FFA5F-2DB5-E745-9E7A-D909B72DDA69}"/>
              </a:ext>
            </a:extLst>
          </p:cNvPr>
          <p:cNvSpPr/>
          <p:nvPr/>
        </p:nvSpPr>
        <p:spPr>
          <a:xfrm>
            <a:off x="370179" y="1933113"/>
            <a:ext cx="4539186" cy="3560930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600"/>
            </a:pP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Метод </a:t>
            </a:r>
            <a:r>
              <a:rPr lang="en-US" sz="2600" b="1" dirty="0" err="1">
                <a:latin typeface="Arial"/>
                <a:ea typeface="Arial"/>
                <a:cs typeface="Arial"/>
                <a:sym typeface="Arial"/>
              </a:rPr>
              <a:t>rect-maxvol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 (maxvol-2)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270163" y="1108728"/>
            <a:ext cx="11651700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1600" dirty="0"/>
              <a:t>Классический </a:t>
            </a:r>
            <a:r>
              <a:rPr lang="en-US" sz="1600" dirty="0" err="1"/>
              <a:t>maxvol</a:t>
            </a:r>
            <a:r>
              <a:rPr lang="en-US" sz="1600" dirty="0"/>
              <a:t> </a:t>
            </a:r>
            <a:r>
              <a:rPr lang="ru-RU" sz="1600" dirty="0"/>
              <a:t>хорош для «стоячих» матриц малого ранга</a:t>
            </a:r>
            <a:r>
              <a:rPr lang="en-US" sz="1600" dirty="0"/>
              <a:t>, </a:t>
            </a:r>
            <a:r>
              <a:rPr lang="ru-RU" sz="1600" dirty="0"/>
              <a:t>поэтому нужны модификации</a:t>
            </a:r>
            <a:r>
              <a:rPr lang="en-US" sz="1600" dirty="0"/>
              <a:t>. r</a:t>
            </a:r>
            <a:r>
              <a:rPr lang="en-GB" sz="1600" dirty="0" err="1"/>
              <a:t>ect</a:t>
            </a:r>
            <a:r>
              <a:rPr lang="ru-RU" sz="1600" dirty="0"/>
              <a:t>-</a:t>
            </a:r>
            <a:r>
              <a:rPr lang="en-GB" sz="1600" dirty="0" err="1"/>
              <a:t>maxvol</a:t>
            </a:r>
            <a:r>
              <a:rPr lang="en-GB" sz="1600" dirty="0"/>
              <a:t> </a:t>
            </a:r>
            <a:r>
              <a:rPr lang="ru-RU" sz="1600" dirty="0"/>
              <a:t>является естественным расширением исходного алгоритма</a:t>
            </a:r>
            <a:r>
              <a:rPr lang="en-US" sz="1600" dirty="0"/>
              <a:t> </a:t>
            </a:r>
            <a:r>
              <a:rPr lang="ru-RU" sz="1600" dirty="0"/>
              <a:t>для нахождения прямоугольной подматрицы максимального объема</a:t>
            </a:r>
            <a:r>
              <a:rPr lang="en-US" sz="1600" dirty="0"/>
              <a:t>.</a:t>
            </a:r>
            <a:endParaRPr lang="ru-RU" sz="1600" dirty="0"/>
          </a:p>
        </p:txBody>
      </p:sp>
      <p:cxnSp>
        <p:nvCxnSpPr>
          <p:cNvPr id="204" name="Google Shape;204;p16"/>
          <p:cNvCxnSpPr/>
          <p:nvPr/>
        </p:nvCxnSpPr>
        <p:spPr>
          <a:xfrm>
            <a:off x="362078" y="1779725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24F61F-4032-A847-8AA8-AD4050A64D99}"/>
              </a:ext>
            </a:extLst>
          </p:cNvPr>
          <p:cNvSpPr txBox="1"/>
          <p:nvPr/>
        </p:nvSpPr>
        <p:spPr>
          <a:xfrm>
            <a:off x="270137" y="5513331"/>
            <a:ext cx="4639227" cy="1062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400" b="1" dirty="0">
                <a:solidFill>
                  <a:schemeClr val="dk1"/>
                </a:solidFill>
                <a:latin typeface="+mn-lt"/>
              </a:rPr>
              <a:t>Сложность метода: </a:t>
            </a:r>
            <a:r>
              <a:rPr lang="en-US" i="1" dirty="0">
                <a:solidFill>
                  <a:schemeClr val="dk1"/>
                </a:solidFill>
                <a:latin typeface="+mn-lt"/>
              </a:rPr>
              <a:t>O(N(2K</a:t>
            </a:r>
            <a:r>
              <a:rPr lang="en-US" i="1" baseline="30000" dirty="0">
                <a:solidFill>
                  <a:schemeClr val="dk1"/>
                </a:solidFill>
                <a:latin typeface="+mn-lt"/>
              </a:rPr>
              <a:t>2</a:t>
            </a:r>
            <a:r>
              <a:rPr lang="en-US" i="1" dirty="0">
                <a:solidFill>
                  <a:schemeClr val="dk1"/>
                </a:solidFill>
                <a:latin typeface="+mn-lt"/>
              </a:rPr>
              <a:t>-r</a:t>
            </a:r>
            <a:r>
              <a:rPr lang="en-US" i="1" baseline="30000" dirty="0">
                <a:solidFill>
                  <a:schemeClr val="dk1"/>
                </a:solidFill>
                <a:latin typeface="+mn-lt"/>
              </a:rPr>
              <a:t>2</a:t>
            </a:r>
            <a:r>
              <a:rPr lang="en-US" i="1" dirty="0">
                <a:solidFill>
                  <a:schemeClr val="dk1"/>
                </a:solidFill>
                <a:latin typeface="+mn-lt"/>
              </a:rPr>
              <a:t>)),</a:t>
            </a:r>
            <a:r>
              <a:rPr lang="ru-RU" dirty="0"/>
              <a:t> где </a:t>
            </a:r>
            <a:r>
              <a:rPr lang="en-GB" i="1" dirty="0"/>
              <a:t>N</a:t>
            </a:r>
            <a:r>
              <a:rPr lang="en-GB" dirty="0"/>
              <a:t>, </a:t>
            </a:r>
            <a:r>
              <a:rPr lang="en-GB" i="1" dirty="0"/>
              <a:t>r</a:t>
            </a:r>
            <a:r>
              <a:rPr lang="en-GB" dirty="0"/>
              <a:t> - </a:t>
            </a:r>
            <a:r>
              <a:rPr lang="ru-RU" dirty="0"/>
              <a:t>число строк и столбцов матрицы </a:t>
            </a:r>
            <a:r>
              <a:rPr lang="en-GB" i="1" dirty="0"/>
              <a:t>A</a:t>
            </a:r>
            <a:r>
              <a:rPr lang="en-GB" dirty="0"/>
              <a:t> (</a:t>
            </a:r>
            <a:r>
              <a:rPr lang="en-GB" i="1" dirty="0">
                <a:solidFill>
                  <a:schemeClr val="dk1"/>
                </a:solidFill>
              </a:rPr>
              <a:t>N</a:t>
            </a:r>
            <a:r>
              <a:rPr lang="en-GB" dirty="0">
                <a:solidFill>
                  <a:schemeClr val="dk1"/>
                </a:solidFill>
              </a:rPr>
              <a:t>&gt;=</a:t>
            </a:r>
            <a:r>
              <a:rPr lang="en-GB" i="1" dirty="0">
                <a:solidFill>
                  <a:schemeClr val="dk1"/>
                </a:solidFill>
              </a:rPr>
              <a:t>r</a:t>
            </a:r>
            <a:r>
              <a:rPr lang="en-GB" dirty="0"/>
              <a:t>), </a:t>
            </a:r>
            <a:r>
              <a:rPr lang="ru-RU" i="1" dirty="0"/>
              <a:t>К</a:t>
            </a:r>
            <a:r>
              <a:rPr lang="ru-RU" dirty="0"/>
              <a:t> - желаемое число строк в подматрице максимального объема</a:t>
            </a:r>
          </a:p>
          <a:p>
            <a:pPr lvl="0">
              <a:lnSpc>
                <a:spcPct val="115000"/>
              </a:lnSpc>
            </a:pPr>
            <a:endParaRPr lang="ru-RU" i="1" dirty="0"/>
          </a:p>
        </p:txBody>
      </p:sp>
      <p:sp>
        <p:nvSpPr>
          <p:cNvPr id="33" name="Google Shape;92;p13">
            <a:extLst>
              <a:ext uri="{FF2B5EF4-FFF2-40B4-BE49-F238E27FC236}">
                <a16:creationId xmlns:a16="http://schemas.microsoft.com/office/drawing/2014/main" id="{C30E151D-ED84-F241-A352-01D3E6C63574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Google Shape;121;p20">
            <a:extLst>
              <a:ext uri="{FF2B5EF4-FFF2-40B4-BE49-F238E27FC236}">
                <a16:creationId xmlns:a16="http://schemas.microsoft.com/office/drawing/2014/main" id="{D0AD4E93-2249-DC41-BFB6-A92D15944CB0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70178" y="1967865"/>
            <a:ext cx="4539186" cy="352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0;p21">
            <a:extLst>
              <a:ext uri="{FF2B5EF4-FFF2-40B4-BE49-F238E27FC236}">
                <a16:creationId xmlns:a16="http://schemas.microsoft.com/office/drawing/2014/main" id="{8F356C18-B1E4-9646-BA7F-189DC5B0A235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925541" y="4894880"/>
            <a:ext cx="6979389" cy="1459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B2BBB9-80C8-374A-A841-D54F762DD128}"/>
              </a:ext>
            </a:extLst>
          </p:cNvPr>
          <p:cNvSpPr txBox="1"/>
          <p:nvPr/>
        </p:nvSpPr>
        <p:spPr>
          <a:xfrm>
            <a:off x="5029200" y="1850290"/>
            <a:ext cx="6096000" cy="1525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1"/>
                </a:solidFill>
              </a:rPr>
              <a:t>Объем квадратной матрицы </a:t>
            </a:r>
            <a:r>
              <a:rPr lang="en-US" sz="1400" i="1" dirty="0">
                <a:solidFill>
                  <a:schemeClr val="tx1"/>
                </a:solidFill>
              </a:rPr>
              <a:t>A</a:t>
            </a:r>
            <a:r>
              <a:rPr lang="ru-RU" sz="1400" dirty="0">
                <a:solidFill>
                  <a:schemeClr val="tx1"/>
                </a:solidFill>
              </a:rPr>
              <a:t> имеет естественный геометрически</a:t>
            </a:r>
            <a:r>
              <a:rPr lang="ru-RU" dirty="0">
                <a:solidFill>
                  <a:schemeClr val="tx1"/>
                </a:solidFill>
              </a:rPr>
              <a:t>й </a:t>
            </a:r>
            <a:r>
              <a:rPr lang="ru-RU" sz="1400" dirty="0">
                <a:solidFill>
                  <a:schemeClr val="tx1"/>
                </a:solidFill>
              </a:rPr>
              <a:t>смысл как объем параллелепипеда, натянутого на строки </a:t>
            </a:r>
            <a:r>
              <a:rPr lang="en-US" sz="1400" i="1" dirty="0">
                <a:solidFill>
                  <a:schemeClr val="tx1"/>
                </a:solidFill>
              </a:rPr>
              <a:t>A</a:t>
            </a:r>
            <a:r>
              <a:rPr lang="ru-RU" sz="1400" dirty="0">
                <a:solidFill>
                  <a:schemeClr val="tx1"/>
                </a:solidFill>
              </a:rPr>
              <a:t>, и равен произведению его сингулярных значений. </a:t>
            </a:r>
          </a:p>
          <a:p>
            <a:pPr marL="0" lvl="0" indent="0" algn="ju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1"/>
                </a:solidFill>
              </a:rPr>
              <a:t>Это определение можно прямо обобщить на прямоугольный случай как                  или                   в зависимости от формы:</a:t>
            </a:r>
          </a:p>
        </p:txBody>
      </p:sp>
      <p:pic>
        <p:nvPicPr>
          <p:cNvPr id="15" name="Google Shape;122;p20" title="[0,0,0,&quot;https://www.codecogs.com/eqnedit.php?latex=%5Csqrt%7BdetA%5E*A%7D#0&quot;]">
            <a:extLst>
              <a:ext uri="{FF2B5EF4-FFF2-40B4-BE49-F238E27FC236}">
                <a16:creationId xmlns:a16="http://schemas.microsoft.com/office/drawing/2014/main" id="{EBF85A40-0F02-6E42-8E35-C61FFD7588E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678" y="3111869"/>
            <a:ext cx="698029" cy="17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3;p20" title="[0,0,0,&quot;https://www.codecogs.com/eqnedit.php?latex=%5Csqrt%7BdetAA%5E*%7D#0&quot;]">
            <a:extLst>
              <a:ext uri="{FF2B5EF4-FFF2-40B4-BE49-F238E27FC236}">
                <a16:creationId xmlns:a16="http://schemas.microsoft.com/office/drawing/2014/main" id="{B407109F-8F03-F542-AB6F-714A332372E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0334" y="3125662"/>
            <a:ext cx="698029" cy="17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30;p20">
            <a:extLst>
              <a:ext uri="{FF2B5EF4-FFF2-40B4-BE49-F238E27FC236}">
                <a16:creationId xmlns:a16="http://schemas.microsoft.com/office/drawing/2014/main" id="{FFFD9F3A-DC4E-034D-861F-35BDA51D2711}"/>
              </a:ext>
            </a:extLst>
          </p:cNvPr>
          <p:cNvPicPr preferRelativeResize="0"/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duotone>
              <a:prstClr val="black"/>
              <a:srgbClr val="5B9BD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709320" y="3095072"/>
            <a:ext cx="1404650" cy="22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EA4DE9-22AC-4442-8918-B4F935CB8D2C}"/>
              </a:ext>
            </a:extLst>
          </p:cNvPr>
          <p:cNvSpPr txBox="1"/>
          <p:nvPr/>
        </p:nvSpPr>
        <p:spPr>
          <a:xfrm>
            <a:off x="5029200" y="3509583"/>
            <a:ext cx="6096000" cy="64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5714"/>
              </a:lnSpc>
            </a:pPr>
            <a:r>
              <a:rPr lang="ru" dirty="0"/>
              <a:t>По сравнению с классическим maxvol, rect</a:t>
            </a:r>
            <a:r>
              <a:rPr lang="en-US" dirty="0"/>
              <a:t>-</a:t>
            </a:r>
            <a:r>
              <a:rPr lang="ru" dirty="0"/>
              <a:t>maxvol позволяет применять алгоритм для более широких целей</a:t>
            </a:r>
            <a:r>
              <a:rPr lang="en-US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87FCF9-E62A-A944-A8F2-F0AA3BD33FDE}"/>
              </a:ext>
            </a:extLst>
          </p:cNvPr>
          <p:cNvSpPr txBox="1"/>
          <p:nvPr/>
        </p:nvSpPr>
        <p:spPr>
          <a:xfrm>
            <a:off x="5414922" y="4082957"/>
            <a:ext cx="3980870" cy="698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400" lvl="0">
              <a:lnSpc>
                <a:spcPct val="150000"/>
              </a:lnSpc>
              <a:buSzPts val="1200"/>
            </a:pPr>
            <a:r>
              <a:rPr lang="ru-RU" i="1" dirty="0"/>
              <a:t>Рекомендательные системы</a:t>
            </a:r>
          </a:p>
          <a:p>
            <a:pPr marL="152400" lvl="0">
              <a:lnSpc>
                <a:spcPct val="150000"/>
              </a:lnSpc>
              <a:buSzPts val="1200"/>
            </a:pPr>
            <a:r>
              <a:rPr lang="en-GB" i="1" dirty="0"/>
              <a:t>Wireless communications</a:t>
            </a:r>
            <a:endParaRPr lang="en-GB" sz="1050" i="1" dirty="0"/>
          </a:p>
        </p:txBody>
      </p:sp>
      <p:grpSp>
        <p:nvGrpSpPr>
          <p:cNvPr id="21" name="Google Shape;116;p14">
            <a:extLst>
              <a:ext uri="{FF2B5EF4-FFF2-40B4-BE49-F238E27FC236}">
                <a16:creationId xmlns:a16="http://schemas.microsoft.com/office/drawing/2014/main" id="{7F4FCD94-9097-5645-AD13-773A8E00C648}"/>
              </a:ext>
            </a:extLst>
          </p:cNvPr>
          <p:cNvGrpSpPr/>
          <p:nvPr/>
        </p:nvGrpSpPr>
        <p:grpSpPr>
          <a:xfrm>
            <a:off x="5348094" y="4189791"/>
            <a:ext cx="235576" cy="229862"/>
            <a:chOff x="469441" y="2076938"/>
            <a:chExt cx="392307" cy="382791"/>
          </a:xfrm>
        </p:grpSpPr>
        <p:sp>
          <p:nvSpPr>
            <p:cNvPr id="22" name="Google Shape;117;p14">
              <a:extLst>
                <a:ext uri="{FF2B5EF4-FFF2-40B4-BE49-F238E27FC236}">
                  <a16:creationId xmlns:a16="http://schemas.microsoft.com/office/drawing/2014/main" id="{F73DBFFD-D4AF-5F42-89C1-10AC9C9003F5}"/>
                </a:ext>
              </a:extLst>
            </p:cNvPr>
            <p:cNvSpPr/>
            <p:nvPr/>
          </p:nvSpPr>
          <p:spPr>
            <a:xfrm>
              <a:off x="469441" y="2076938"/>
              <a:ext cx="392307" cy="3827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18;p14">
              <a:extLst>
                <a:ext uri="{FF2B5EF4-FFF2-40B4-BE49-F238E27FC236}">
                  <a16:creationId xmlns:a16="http://schemas.microsoft.com/office/drawing/2014/main" id="{ADCA142D-7925-4F41-8C58-33D857C8BE10}"/>
                </a:ext>
              </a:extLst>
            </p:cNvPr>
            <p:cNvSpPr txBox="1"/>
            <p:nvPr/>
          </p:nvSpPr>
          <p:spPr>
            <a:xfrm>
              <a:off x="476907" y="2135918"/>
              <a:ext cx="370223" cy="277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ru-RU" sz="8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116;p14">
            <a:extLst>
              <a:ext uri="{FF2B5EF4-FFF2-40B4-BE49-F238E27FC236}">
                <a16:creationId xmlns:a16="http://schemas.microsoft.com/office/drawing/2014/main" id="{BC5C014C-8381-C749-A25D-BD5F4E50DFA8}"/>
              </a:ext>
            </a:extLst>
          </p:cNvPr>
          <p:cNvGrpSpPr/>
          <p:nvPr/>
        </p:nvGrpSpPr>
        <p:grpSpPr>
          <a:xfrm>
            <a:off x="5348094" y="4525354"/>
            <a:ext cx="235576" cy="229862"/>
            <a:chOff x="469441" y="2076938"/>
            <a:chExt cx="392307" cy="382791"/>
          </a:xfrm>
        </p:grpSpPr>
        <p:sp>
          <p:nvSpPr>
            <p:cNvPr id="25" name="Google Shape;117;p14">
              <a:extLst>
                <a:ext uri="{FF2B5EF4-FFF2-40B4-BE49-F238E27FC236}">
                  <a16:creationId xmlns:a16="http://schemas.microsoft.com/office/drawing/2014/main" id="{25EB7BD5-1E6A-124D-8FB5-329DA71CEF9C}"/>
                </a:ext>
              </a:extLst>
            </p:cNvPr>
            <p:cNvSpPr/>
            <p:nvPr/>
          </p:nvSpPr>
          <p:spPr>
            <a:xfrm>
              <a:off x="469441" y="2076938"/>
              <a:ext cx="392307" cy="38279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18;p14">
              <a:extLst>
                <a:ext uri="{FF2B5EF4-FFF2-40B4-BE49-F238E27FC236}">
                  <a16:creationId xmlns:a16="http://schemas.microsoft.com/office/drawing/2014/main" id="{A5127E61-6230-FE4B-80C3-7EBCD06C9420}"/>
                </a:ext>
              </a:extLst>
            </p:cNvPr>
            <p:cNvSpPr txBox="1"/>
            <p:nvPr/>
          </p:nvSpPr>
          <p:spPr>
            <a:xfrm>
              <a:off x="476907" y="2135918"/>
              <a:ext cx="370223" cy="277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100000"/>
                <a:buFont typeface="Arial"/>
                <a:buNone/>
              </a:pPr>
              <a:r>
                <a:rPr lang="en-US" sz="800" b="1" dirty="0">
                  <a:solidFill>
                    <a:schemeClr val="lt1"/>
                  </a:solidFill>
                </a:rPr>
                <a:t>2</a:t>
              </a:r>
              <a:endParaRPr sz="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08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68;p15">
            <a:extLst>
              <a:ext uri="{FF2B5EF4-FFF2-40B4-BE49-F238E27FC236}">
                <a16:creationId xmlns:a16="http://schemas.microsoft.com/office/drawing/2014/main" id="{4BB0DAF3-4766-544C-9ED6-CFAA303D9C5E}"/>
              </a:ext>
            </a:extLst>
          </p:cNvPr>
          <p:cNvSpPr/>
          <p:nvPr/>
        </p:nvSpPr>
        <p:spPr>
          <a:xfrm>
            <a:off x="6549030" y="1933113"/>
            <a:ext cx="5293748" cy="1785568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68;p15">
            <a:extLst>
              <a:ext uri="{FF2B5EF4-FFF2-40B4-BE49-F238E27FC236}">
                <a16:creationId xmlns:a16="http://schemas.microsoft.com/office/drawing/2014/main" id="{773FFA5F-2DB5-E745-9E7A-D909B72DDA69}"/>
              </a:ext>
            </a:extLst>
          </p:cNvPr>
          <p:cNvSpPr/>
          <p:nvPr/>
        </p:nvSpPr>
        <p:spPr>
          <a:xfrm>
            <a:off x="370179" y="1933113"/>
            <a:ext cx="5293748" cy="1785568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600"/>
            </a:pP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Метод </a:t>
            </a:r>
            <a:r>
              <a:rPr lang="en-US" sz="2600" b="1" dirty="0">
                <a:latin typeface="Arial"/>
                <a:ea typeface="Arial"/>
                <a:cs typeface="Arial"/>
                <a:sym typeface="Arial"/>
              </a:rPr>
              <a:t>householder maxvol-2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270163" y="1108728"/>
            <a:ext cx="11651700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" sz="1600" dirty="0"/>
              <a:t>Для ускорения работы метода maxvol</a:t>
            </a:r>
            <a:r>
              <a:rPr lang="en-US" sz="1600" dirty="0"/>
              <a:t>-</a:t>
            </a:r>
            <a:r>
              <a:rPr lang="ru" sz="1600" dirty="0"/>
              <a:t>2 предлагается выполнять обновление матрицы С  при помощи Хаусхолдера.</a:t>
            </a:r>
            <a:r>
              <a:rPr lang="en-US" sz="1600" dirty="0"/>
              <a:t> </a:t>
            </a:r>
            <a:r>
              <a:rPr lang="ru-RU" sz="1600" dirty="0"/>
              <a:t>Сложность алгоритма снижается в </a:t>
            </a:r>
            <a:r>
              <a:rPr lang="en-US" sz="1600" i="1" dirty="0"/>
              <a:t>(n-r) </a:t>
            </a:r>
            <a:r>
              <a:rPr lang="ru-RU" sz="1600" dirty="0"/>
              <a:t>раз и составляет </a:t>
            </a:r>
            <a:r>
              <a:rPr lang="en-US" sz="1600" i="1" dirty="0"/>
              <a:t>O(</a:t>
            </a:r>
            <a:r>
              <a:rPr lang="en-US" sz="1600" i="1" dirty="0" err="1"/>
              <a:t>Mr</a:t>
            </a:r>
            <a:r>
              <a:rPr lang="en-US" sz="1600" i="1" dirty="0"/>
              <a:t>(n-r)).</a:t>
            </a:r>
            <a:endParaRPr lang="ru-RU" sz="1600" i="1" dirty="0">
              <a:latin typeface="+mj-lt"/>
            </a:endParaRPr>
          </a:p>
        </p:txBody>
      </p:sp>
      <p:cxnSp>
        <p:nvCxnSpPr>
          <p:cNvPr id="204" name="Google Shape;204;p16"/>
          <p:cNvCxnSpPr/>
          <p:nvPr/>
        </p:nvCxnSpPr>
        <p:spPr>
          <a:xfrm>
            <a:off x="362078" y="1779725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" name="Google Shape;92;p13">
            <a:extLst>
              <a:ext uri="{FF2B5EF4-FFF2-40B4-BE49-F238E27FC236}">
                <a16:creationId xmlns:a16="http://schemas.microsoft.com/office/drawing/2014/main" id="{C30E151D-ED84-F241-A352-01D3E6C63574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EA4DE9-22AC-4442-8918-B4F935CB8D2C}"/>
              </a:ext>
            </a:extLst>
          </p:cNvPr>
          <p:cNvSpPr txBox="1"/>
          <p:nvPr/>
        </p:nvSpPr>
        <p:spPr>
          <a:xfrm>
            <a:off x="297443" y="3815828"/>
            <a:ext cx="11480700" cy="352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35714"/>
              </a:lnSpc>
            </a:pPr>
            <a:r>
              <a:rPr lang="ru-RU" dirty="0"/>
              <a:t>Данная модификация позволяет добиться ускорения работы </a:t>
            </a:r>
            <a:r>
              <a:rPr lang="en-US" dirty="0"/>
              <a:t>maxvol-2, </a:t>
            </a:r>
            <a:r>
              <a:rPr lang="ru-RU" dirty="0"/>
              <a:t>сохранив при этом относительную норму:</a:t>
            </a:r>
            <a:endParaRPr lang="en-US" dirty="0"/>
          </a:p>
        </p:txBody>
      </p:sp>
      <p:pic>
        <p:nvPicPr>
          <p:cNvPr id="28" name="Google Shape;158;p23">
            <a:extLst>
              <a:ext uri="{FF2B5EF4-FFF2-40B4-BE49-F238E27FC236}">
                <a16:creationId xmlns:a16="http://schemas.microsoft.com/office/drawing/2014/main" id="{37AE830D-42CD-9A48-A741-0EA578FD197A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31133" y="1982102"/>
            <a:ext cx="4887533" cy="171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56;p23">
            <a:extLst>
              <a:ext uri="{FF2B5EF4-FFF2-40B4-BE49-F238E27FC236}">
                <a16:creationId xmlns:a16="http://schemas.microsoft.com/office/drawing/2014/main" id="{05BFCCF5-A3CE-0E44-87C3-180EA30E8F3D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528075" y="2091150"/>
            <a:ext cx="4005734" cy="143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155;p23">
            <a:extLst>
              <a:ext uri="{FF2B5EF4-FFF2-40B4-BE49-F238E27FC236}">
                <a16:creationId xmlns:a16="http://schemas.microsoft.com/office/drawing/2014/main" id="{B67BE61E-711F-684D-87EA-37792C3CB435}"/>
              </a:ext>
            </a:extLst>
          </p:cNvPr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980325" y="4434471"/>
            <a:ext cx="10641740" cy="20780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69C533-024C-1243-A550-8A0F577778C3}"/>
              </a:ext>
            </a:extLst>
          </p:cNvPr>
          <p:cNvCxnSpPr>
            <a:cxnSpLocks/>
          </p:cNvCxnSpPr>
          <p:nvPr/>
        </p:nvCxnSpPr>
        <p:spPr>
          <a:xfrm>
            <a:off x="5685716" y="2838861"/>
            <a:ext cx="842359" cy="0"/>
          </a:xfrm>
          <a:prstGeom prst="straightConnector1">
            <a:avLst/>
          </a:prstGeom>
          <a:ln w="28575">
            <a:solidFill>
              <a:srgbClr val="5B9BD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60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68;p15">
            <a:extLst>
              <a:ext uri="{FF2B5EF4-FFF2-40B4-BE49-F238E27FC236}">
                <a16:creationId xmlns:a16="http://schemas.microsoft.com/office/drawing/2014/main" id="{773FFA5F-2DB5-E745-9E7A-D909B72DDA69}"/>
              </a:ext>
            </a:extLst>
          </p:cNvPr>
          <p:cNvSpPr/>
          <p:nvPr/>
        </p:nvSpPr>
        <p:spPr>
          <a:xfrm>
            <a:off x="370179" y="1933112"/>
            <a:ext cx="6949847" cy="2633191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270186" y="171650"/>
            <a:ext cx="8404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2600"/>
            </a:pP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Метод 2 </a:t>
            </a:r>
            <a:r>
              <a:rPr lang="en-US" sz="2600" b="1" dirty="0" err="1">
                <a:latin typeface="Arial"/>
                <a:ea typeface="Arial"/>
                <a:cs typeface="Arial"/>
                <a:sym typeface="Arial"/>
              </a:rPr>
              <a:t>maxvol</a:t>
            </a:r>
            <a:r>
              <a:rPr lang="ru-RU" sz="2600" b="1" dirty="0">
                <a:latin typeface="Arial"/>
                <a:ea typeface="Arial"/>
                <a:cs typeface="Arial"/>
                <a:sym typeface="Arial"/>
              </a:rPr>
              <a:t>-2</a:t>
            </a:r>
            <a:endParaRPr sz="2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/>
          <p:nvPr/>
        </p:nvSpPr>
        <p:spPr>
          <a:xfrm rot="10800000" flipH="1">
            <a:off x="0" y="-99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1" name="Google Shape;201;p16"/>
          <p:cNvSpPr/>
          <p:nvPr/>
        </p:nvSpPr>
        <p:spPr>
          <a:xfrm flipH="1">
            <a:off x="3293700" y="6257498"/>
            <a:ext cx="8898300" cy="600600"/>
          </a:xfrm>
          <a:prstGeom prst="rtTriangle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11125200" y="6391694"/>
            <a:ext cx="105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sz="1800" b="1" i="0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04" name="Google Shape;204;p16"/>
          <p:cNvCxnSpPr/>
          <p:nvPr/>
        </p:nvCxnSpPr>
        <p:spPr>
          <a:xfrm>
            <a:off x="362078" y="1779725"/>
            <a:ext cx="11480700" cy="0"/>
          </a:xfrm>
          <a:prstGeom prst="straightConnector1">
            <a:avLst/>
          </a:prstGeom>
          <a:noFill/>
          <a:ln w="571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24F61F-4032-A847-8AA8-AD4050A64D99}"/>
              </a:ext>
            </a:extLst>
          </p:cNvPr>
          <p:cNvSpPr txBox="1"/>
          <p:nvPr/>
        </p:nvSpPr>
        <p:spPr>
          <a:xfrm>
            <a:off x="7079474" y="4776065"/>
            <a:ext cx="2758291" cy="38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800" b="1" dirty="0">
                <a:solidFill>
                  <a:schemeClr val="dk1"/>
                </a:solidFill>
                <a:latin typeface="+mn-lt"/>
              </a:rPr>
              <a:t>Сложность метода:</a:t>
            </a:r>
            <a:endParaRPr lang="ru-RU" sz="1800" i="1" dirty="0"/>
          </a:p>
        </p:txBody>
      </p:sp>
      <p:sp>
        <p:nvSpPr>
          <p:cNvPr id="33" name="Google Shape;92;p13">
            <a:extLst>
              <a:ext uri="{FF2B5EF4-FFF2-40B4-BE49-F238E27FC236}">
                <a16:creationId xmlns:a16="http://schemas.microsoft.com/office/drawing/2014/main" id="{C30E151D-ED84-F241-A352-01D3E6C63574}"/>
              </a:ext>
            </a:extLst>
          </p:cNvPr>
          <p:cNvSpPr txBox="1"/>
          <p:nvPr/>
        </p:nvSpPr>
        <p:spPr>
          <a:xfrm>
            <a:off x="4575" y="64318"/>
            <a:ext cx="1951500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Matrix</a:t>
            </a:r>
            <a:r>
              <a:rPr lang="ru-RU" sz="1700" b="1" i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700" b="1" i="1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Masters</a:t>
            </a:r>
            <a:endParaRPr sz="1700" b="1" i="1" u="none" strike="noStrike" cap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" name="Google Shape;165;p24">
            <a:extLst>
              <a:ext uri="{FF2B5EF4-FFF2-40B4-BE49-F238E27FC236}">
                <a16:creationId xmlns:a16="http://schemas.microsoft.com/office/drawing/2014/main" id="{E93143E7-27D1-B64C-9E16-0C35BCA7CAC5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62076" y="1889853"/>
            <a:ext cx="6932689" cy="249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203;p16">
            <a:extLst>
              <a:ext uri="{FF2B5EF4-FFF2-40B4-BE49-F238E27FC236}">
                <a16:creationId xmlns:a16="http://schemas.microsoft.com/office/drawing/2014/main" id="{A41E1DAA-D625-A949-A22C-F8877FB29A8B}"/>
              </a:ext>
            </a:extLst>
          </p:cNvPr>
          <p:cNvSpPr txBox="1"/>
          <p:nvPr/>
        </p:nvSpPr>
        <p:spPr>
          <a:xfrm>
            <a:off x="270163" y="1108728"/>
            <a:ext cx="11651700" cy="65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" sz="1600" dirty="0">
                <a:latin typeface="+mj-lt"/>
              </a:rPr>
              <a:t>Метод 2 </a:t>
            </a:r>
            <a:r>
              <a:rPr lang="en-US" sz="1600" dirty="0">
                <a:latin typeface="+mj-lt"/>
              </a:rPr>
              <a:t>maxvol-2 </a:t>
            </a:r>
            <a:r>
              <a:rPr lang="ru" sz="1600" dirty="0">
                <a:latin typeface="+mj-lt"/>
              </a:rPr>
              <a:t>объединяет в себе алгоритм поиска доминантной матрицы</a:t>
            </a:r>
            <a:r>
              <a:rPr lang="en-US" sz="1600" dirty="0">
                <a:latin typeface="+mj-lt"/>
              </a:rPr>
              <a:t>, </a:t>
            </a:r>
            <a:r>
              <a:rPr lang="ru-RU" sz="1600" dirty="0">
                <a:latin typeface="+mj-lt"/>
              </a:rPr>
              <a:t>а также ее расширения по столбцам и по строкам</a:t>
            </a:r>
            <a:r>
              <a:rPr lang="en-US" sz="1600" dirty="0">
                <a:latin typeface="+mj-lt"/>
              </a:rPr>
              <a:t>.</a:t>
            </a:r>
            <a:endParaRPr lang="ru-RU" sz="1600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782023-529F-2D4E-AA72-6DD3131ABC8B}"/>
              </a:ext>
            </a:extLst>
          </p:cNvPr>
          <p:cNvSpPr txBox="1"/>
          <p:nvPr/>
        </p:nvSpPr>
        <p:spPr>
          <a:xfrm>
            <a:off x="7733656" y="2191929"/>
            <a:ext cx="406765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6050" lvl="0" algn="just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ru-RU" sz="1600" dirty="0"/>
              <a:t>В случае использования данного алгоритма гарантируется более хорошая оценка сложности</a:t>
            </a:r>
          </a:p>
          <a:p>
            <a:pPr marL="146050" lvl="0" algn="just" rtl="0">
              <a:spcBef>
                <a:spcPts val="0"/>
              </a:spcBef>
              <a:spcAft>
                <a:spcPts val="0"/>
              </a:spcAft>
              <a:buSzPts val="1300"/>
            </a:pPr>
            <a:endParaRPr lang="ru-RU" sz="1600" dirty="0"/>
          </a:p>
          <a:p>
            <a:pPr marL="146050" lvl="0" algn="just" rtl="0">
              <a:spcBef>
                <a:spcPts val="0"/>
              </a:spcBef>
              <a:spcAft>
                <a:spcPts val="0"/>
              </a:spcAft>
              <a:buSzPts val="1300"/>
            </a:pPr>
            <a:r>
              <a:rPr lang="ru-RU" sz="1600" dirty="0"/>
              <a:t>При этом используется особая модификация метода </a:t>
            </a:r>
            <a:r>
              <a:rPr lang="en-GB" sz="1600" dirty="0" err="1"/>
              <a:t>maxvol</a:t>
            </a:r>
            <a:r>
              <a:rPr lang="ru-RU" sz="1600" dirty="0"/>
              <a:t>-</a:t>
            </a:r>
            <a:r>
              <a:rPr lang="en-GB" sz="1600" dirty="0"/>
              <a:t>2, </a:t>
            </a:r>
            <a:r>
              <a:rPr lang="ru-RU" sz="1600" dirty="0"/>
              <a:t>применяющая преобразование </a:t>
            </a:r>
            <a:r>
              <a:rPr lang="ru-RU" sz="1600" dirty="0" err="1"/>
              <a:t>Хаусхолдера</a:t>
            </a:r>
            <a:endParaRPr lang="ru-RU" sz="1600" dirty="0"/>
          </a:p>
        </p:txBody>
      </p:sp>
      <p:sp>
        <p:nvSpPr>
          <p:cNvPr id="35" name="Google Shape;117;p14">
            <a:extLst>
              <a:ext uri="{FF2B5EF4-FFF2-40B4-BE49-F238E27FC236}">
                <a16:creationId xmlns:a16="http://schemas.microsoft.com/office/drawing/2014/main" id="{BDF00069-5898-2049-8A5C-012BD4556A28}"/>
              </a:ext>
            </a:extLst>
          </p:cNvPr>
          <p:cNvSpPr/>
          <p:nvPr/>
        </p:nvSpPr>
        <p:spPr>
          <a:xfrm>
            <a:off x="7750333" y="2307368"/>
            <a:ext cx="138306" cy="1349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17;p14">
            <a:extLst>
              <a:ext uri="{FF2B5EF4-FFF2-40B4-BE49-F238E27FC236}">
                <a16:creationId xmlns:a16="http://schemas.microsoft.com/office/drawing/2014/main" id="{CE4E86EB-A49F-CE41-9AA3-248BF3290A5B}"/>
              </a:ext>
            </a:extLst>
          </p:cNvPr>
          <p:cNvSpPr/>
          <p:nvPr/>
        </p:nvSpPr>
        <p:spPr>
          <a:xfrm>
            <a:off x="7747752" y="3281177"/>
            <a:ext cx="138306" cy="1349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Google Shape;166;p24">
            <a:extLst>
              <a:ext uri="{FF2B5EF4-FFF2-40B4-BE49-F238E27FC236}">
                <a16:creationId xmlns:a16="http://schemas.microsoft.com/office/drawing/2014/main" id="{B2A38905-E6BE-4D49-A365-D3FC61E992BB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753174" y="5176571"/>
            <a:ext cx="3970598" cy="5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0F3C6D-403C-C247-8E3B-A4202AF786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93" t="1680" r="668" b="599"/>
          <a:stretch/>
        </p:blipFill>
        <p:spPr>
          <a:xfrm>
            <a:off x="522849" y="4654538"/>
            <a:ext cx="6258951" cy="20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38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1463</Words>
  <Application>Microsoft Macintosh PowerPoint</Application>
  <PresentationFormat>Widescreen</PresentationFormat>
  <Paragraphs>156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Helvetica Neue</vt:lpstr>
      <vt:lpstr>Calibri</vt:lpstr>
      <vt:lpstr>Cambria Math</vt:lpstr>
      <vt:lpstr>Arial</vt:lpstr>
      <vt:lpstr>Office Theme</vt:lpstr>
      <vt:lpstr>Принцип максимального объема в крестовых аппроксимациях матриц</vt:lpstr>
      <vt:lpstr>Постановка задачи</vt:lpstr>
      <vt:lpstr>Adaptive Cross Approximation (ACA)</vt:lpstr>
      <vt:lpstr>Adaptive Cross Approximation (ACA)</vt:lpstr>
      <vt:lpstr>Метод maxvol</vt:lpstr>
      <vt:lpstr>Метод maxvol</vt:lpstr>
      <vt:lpstr>Метод rect-maxvol (maxvol-2)</vt:lpstr>
      <vt:lpstr>Метод householder maxvol-2</vt:lpstr>
      <vt:lpstr>Метод 2 maxvol-2</vt:lpstr>
      <vt:lpstr>Использование maxvol в приложениях</vt:lpstr>
      <vt:lpstr>Сравнение maxvol, SVD и QR</vt:lpstr>
      <vt:lpstr>Приложение: рекомендательные системы</vt:lpstr>
      <vt:lpstr>Выводы</vt:lpstr>
      <vt:lpstr>Рассматриваемая литература и ссылка на GitHub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Принцип максимального объема в крестовых аппроксимациях матриц</dc:title>
  <cp:lastModifiedBy>Середа Дмитрий</cp:lastModifiedBy>
  <cp:revision>33</cp:revision>
  <dcterms:modified xsi:type="dcterms:W3CDTF">2023-11-06T13:29:14Z</dcterms:modified>
</cp:coreProperties>
</file>